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Atkinson Hyperlegible" panose="020B0604020202020204" charset="0"/>
      <p:regular r:id="rId11"/>
      <p:bold r:id="rId12"/>
      <p:italic r:id="rId13"/>
      <p:boldItalic r:id="rId14"/>
    </p:embeddedFont>
    <p:embeddedFont>
      <p:font typeface="Helvetica Neue" panose="020B0604020202020204" charset="0"/>
      <p:regular r:id="rId15"/>
      <p:bold r:id="rId16"/>
      <p:italic r:id="rId17"/>
      <p:boldItalic r:id="rId18"/>
    </p:embeddedFont>
    <p:embeddedFont>
      <p:font typeface="Segoe UI" panose="020B0502040204020203"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57" autoAdjust="0"/>
  </p:normalViewPr>
  <p:slideViewPr>
    <p:cSldViewPr snapToGrid="0">
      <p:cViewPr varScale="1">
        <p:scale>
          <a:sx n="73" d="100"/>
          <a:sy n="73" d="100"/>
        </p:scale>
        <p:origin x="1080"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e6ab090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e6ab090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dirty="0" err="1"/>
              <a:t>Algae</a:t>
            </a:r>
            <a:r>
              <a:rPr lang="de-DE" dirty="0"/>
              <a:t> : Hard Coral =&gt; 5:1; (</a:t>
            </a:r>
            <a:r>
              <a:rPr lang="de-DE" dirty="0" err="1"/>
              <a:t>Slight</a:t>
            </a:r>
            <a:r>
              <a:rPr lang="de-DE" dirty="0"/>
              <a:t>… </a:t>
            </a:r>
            <a:r>
              <a:rPr lang="de-DE" dirty="0" err="1"/>
              <a:t>imbalance</a:t>
            </a:r>
            <a:r>
              <a:rPr lang="de-DE" dirty="0"/>
              <a:t>) </a:t>
            </a:r>
            <a:r>
              <a:rPr lang="en-US" dirty="0"/>
              <a:t>The minority class is harder to predict because there are few examples of this class, by definition. This means it is more challenging for a model to learn the characteristics of examples from this class, and to differentiate examples from this class from the majority class</a:t>
            </a:r>
          </a:p>
          <a:p>
            <a:endParaRPr lang="en-US" dirty="0"/>
          </a:p>
        </p:txBody>
      </p:sp>
    </p:spTree>
    <p:extLst>
      <p:ext uri="{BB962C8B-B14F-4D97-AF65-F5344CB8AC3E}">
        <p14:creationId xmlns:p14="http://schemas.microsoft.com/office/powerpoint/2010/main" val="225164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sz="1000" b="0" i="0" dirty="0">
                <a:solidFill>
                  <a:srgbClr val="D1D2D3"/>
                </a:solidFill>
                <a:effectLst/>
                <a:latin typeface="+mn-lt"/>
              </a:rPr>
              <a:t>The other method would have been to crop out images around the points and save it. This would have taken up huge space. Imagine 50*number of </a:t>
            </a:r>
            <a:r>
              <a:rPr lang="en-US" sz="1000" b="0" i="0" dirty="0" err="1">
                <a:solidFill>
                  <a:srgbClr val="D1D2D3"/>
                </a:solidFill>
                <a:effectLst/>
                <a:latin typeface="+mn-lt"/>
              </a:rPr>
              <a:t>orignal</a:t>
            </a:r>
            <a:r>
              <a:rPr lang="en-US" sz="1000" b="0" i="0" dirty="0">
                <a:solidFill>
                  <a:srgbClr val="D1D2D3"/>
                </a:solidFill>
                <a:effectLst/>
                <a:latin typeface="+mn-lt"/>
              </a:rPr>
              <a:t> images. It would have also taken more memory to load these images for the model to process. </a:t>
            </a:r>
            <a:r>
              <a:rPr lang="en-US" b="0" i="0" dirty="0">
                <a:solidFill>
                  <a:srgbClr val="D1D2D3"/>
                </a:solidFill>
                <a:effectLst/>
                <a:latin typeface="+mn-lt"/>
              </a:rPr>
              <a:t>But here we overwrite the get item method which basically get's called during runtime when a batch gets generated and image cropping takes place at that time. This saves lot of memory and some time also…</a:t>
            </a:r>
          </a:p>
          <a:p>
            <a:r>
              <a:rPr lang="en-US" sz="1800" b="0" i="0" u="none" strike="noStrike" dirty="0">
                <a:solidFill>
                  <a:srgbClr val="181B34"/>
                </a:solidFill>
                <a:effectLst/>
                <a:latin typeface="Helvetica Neue" panose="020B0604020202020204" charset="0"/>
              </a:rPr>
              <a:t>class that crops the images based on the annotation file each time the model is trained. The advantage is that using the GPU allows us to work with large volumes of data at the time, but since the images are constantly being manipulated it also takes longer to run the script.</a:t>
            </a:r>
            <a:endParaRPr lang="en-US" b="0" i="0" dirty="0">
              <a:solidFill>
                <a:srgbClr val="D1D2D3"/>
              </a:solidFill>
              <a:effectLst/>
              <a:latin typeface="+mn-lt"/>
            </a:endParaRPr>
          </a:p>
          <a:p>
            <a:r>
              <a:rPr lang="en-US" sz="1000" i="0" dirty="0">
                <a:latin typeface="+mn-lt"/>
                <a:sym typeface="Wingdings" panose="05000000000000000000" pitchFamily="2" charset="2"/>
              </a:rPr>
              <a:t>Normalization (</a:t>
            </a:r>
            <a:r>
              <a:rPr lang="en-US" b="0" i="0" u="none" strike="noStrike" dirty="0">
                <a:effectLst/>
                <a:latin typeface="+mn-lt"/>
              </a:rPr>
              <a:t>mean= [0.485, 0.456, 0.406], std = [0.229, 0.224, 0.225]</a:t>
            </a:r>
            <a:r>
              <a:rPr lang="en-US" sz="1000" i="0" dirty="0">
                <a:latin typeface="+mn-lt"/>
                <a:sym typeface="Wingdings" panose="05000000000000000000" pitchFamily="2" charset="2"/>
              </a:rPr>
              <a:t>) : </a:t>
            </a:r>
            <a:r>
              <a:rPr lang="en-US" i="0" dirty="0">
                <a:latin typeface="+mn-lt"/>
              </a:rPr>
              <a:t>they are using the mean and </a:t>
            </a:r>
            <a:r>
              <a:rPr lang="en-US" i="0" dirty="0" err="1">
                <a:latin typeface="+mn-lt"/>
              </a:rPr>
              <a:t>stddev</a:t>
            </a:r>
            <a:r>
              <a:rPr lang="en-US" i="0" dirty="0">
                <a:latin typeface="+mn-lt"/>
              </a:rPr>
              <a:t> of ImageNet, but if you look at their MNIST examples, the mean and </a:t>
            </a:r>
            <a:r>
              <a:rPr lang="en-US" i="0" dirty="0" err="1">
                <a:latin typeface="+mn-lt"/>
              </a:rPr>
              <a:t>stddev</a:t>
            </a:r>
            <a:r>
              <a:rPr lang="en-US" i="0" dirty="0">
                <a:latin typeface="+mn-lt"/>
              </a:rPr>
              <a:t> are 1-dimensional (since the inputs are greyscale-- no RGB channels).</a:t>
            </a:r>
          </a:p>
          <a:p>
            <a:r>
              <a:rPr lang="en-US" sz="1800" b="0" i="0" u="none" strike="noStrike" dirty="0">
                <a:solidFill>
                  <a:srgbClr val="181B34"/>
                </a:solidFill>
                <a:effectLst/>
                <a:latin typeface="Helvetica Neue" panose="020B0604020202020204" charset="0"/>
              </a:rPr>
              <a:t>VGG: We used a batch size of 32, Learning Rate of 1x10</a:t>
            </a:r>
            <a:r>
              <a:rPr lang="en-US" sz="1800" b="0" i="0" u="none" strike="noStrike" baseline="30000" dirty="0">
                <a:solidFill>
                  <a:srgbClr val="181B34"/>
                </a:solidFill>
                <a:effectLst/>
                <a:latin typeface="Helvetica Neue" panose="020B0604020202020204" charset="0"/>
              </a:rPr>
              <a:t>-3 </a:t>
            </a:r>
            <a:r>
              <a:rPr lang="en-US" sz="1800" b="0" i="0" u="none" strike="noStrike" dirty="0">
                <a:solidFill>
                  <a:srgbClr val="181B34"/>
                </a:solidFill>
                <a:effectLst/>
                <a:latin typeface="Helvetica Neue" panose="020B0604020202020204" charset="0"/>
              </a:rPr>
              <a:t>, Adam optimizer, Cross Entropy Loss and started training with 2 Epochs.</a:t>
            </a:r>
            <a:endParaRPr lang="en-US" i="0" dirty="0">
              <a:latin typeface="+mn-lt"/>
            </a:endParaRPr>
          </a:p>
        </p:txBody>
      </p:sp>
    </p:spTree>
    <p:extLst>
      <p:ext uri="{BB962C8B-B14F-4D97-AF65-F5344CB8AC3E}">
        <p14:creationId xmlns:p14="http://schemas.microsoft.com/office/powerpoint/2010/main" val="140366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sz="1800" b="0" i="0" u="none" strike="noStrike" dirty="0">
                <a:solidFill>
                  <a:srgbClr val="181B34"/>
                </a:solidFill>
                <a:effectLst/>
                <a:latin typeface="Helvetica Neue" panose="020B0604020202020204" charset="0"/>
              </a:rPr>
              <a:t>We performed model fine-tuning by changing the last fully connected layer to fit our class number, and pre-processed the images as explained above. We used a batch size of 32, Learning Rate of 1x10</a:t>
            </a:r>
            <a:r>
              <a:rPr lang="en-US" sz="1800" b="0" i="0" u="none" strike="noStrike" baseline="30000" dirty="0">
                <a:solidFill>
                  <a:srgbClr val="181B34"/>
                </a:solidFill>
                <a:effectLst/>
                <a:latin typeface="Helvetica Neue" panose="020B0604020202020204" charset="0"/>
              </a:rPr>
              <a:t>-3 </a:t>
            </a:r>
            <a:r>
              <a:rPr lang="en-US" sz="1800" b="0" i="0" u="none" strike="noStrike" dirty="0">
                <a:solidFill>
                  <a:srgbClr val="181B34"/>
                </a:solidFill>
                <a:effectLst/>
                <a:latin typeface="Helvetica Neue" panose="020B0604020202020204" charset="0"/>
              </a:rPr>
              <a:t>, Adam optimizer, Cross Entropy Loss and started training with 2 </a:t>
            </a:r>
            <a:r>
              <a:rPr lang="en-US" sz="1800" b="0" i="0" u="none" strike="noStrike" dirty="0" err="1">
                <a:solidFill>
                  <a:srgbClr val="181B34"/>
                </a:solidFill>
                <a:effectLst/>
                <a:latin typeface="Helvetica Neue" panose="020B0604020202020204" charset="0"/>
              </a:rPr>
              <a:t>Epochs</a:t>
            </a:r>
            <a:r>
              <a:rPr lang="en-US" dirty="0" err="1"/>
              <a:t>Epochs</a:t>
            </a:r>
            <a:r>
              <a:rPr lang="en-US" dirty="0"/>
              <a:t> </a:t>
            </a:r>
          </a:p>
          <a:p>
            <a:r>
              <a:rPr lang="en-US" dirty="0"/>
              <a:t>75 train /25 test</a:t>
            </a:r>
          </a:p>
          <a:p>
            <a:endParaRPr lang="en-US" dirty="0"/>
          </a:p>
          <a:p>
            <a:r>
              <a:rPr lang="en-US" dirty="0"/>
              <a:t>Matrix is normalized! By the amount of total (observations) in the predicted (x) columns</a:t>
            </a:r>
          </a:p>
          <a:p>
            <a:endParaRPr lang="en-US" dirty="0"/>
          </a:p>
        </p:txBody>
      </p:sp>
    </p:spTree>
    <p:extLst>
      <p:ext uri="{BB962C8B-B14F-4D97-AF65-F5344CB8AC3E}">
        <p14:creationId xmlns:p14="http://schemas.microsoft.com/office/powerpoint/2010/main" val="1419677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600"/>
              <a:buNone/>
              <a:defRPr sz="4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325308" y="447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325308" y="447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325308" y="447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325308" y="447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270000" y="803400"/>
            <a:ext cx="86040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270000" y="1515900"/>
            <a:ext cx="8520600" cy="3357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325308" y="447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270000" y="803400"/>
            <a:ext cx="86040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325308" y="447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70000" y="803400"/>
            <a:ext cx="86040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325308" y="447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85623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325308" y="447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325308" y="447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9"/>
          <p:cNvSpPr txBox="1">
            <a:spLocks noGrp="1"/>
          </p:cNvSpPr>
          <p:nvPr>
            <p:ph type="sldNum" idx="12"/>
          </p:nvPr>
        </p:nvSpPr>
        <p:spPr>
          <a:xfrm>
            <a:off x="8325308" y="447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325308" y="447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70000" y="803400"/>
            <a:ext cx="86040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A0E14"/>
              </a:buClr>
              <a:buSzPts val="2800"/>
              <a:buFont typeface="Atkinson Hyperlegible"/>
              <a:buNone/>
              <a:defRPr sz="2800">
                <a:solidFill>
                  <a:srgbClr val="0A0E14"/>
                </a:solidFill>
                <a:latin typeface="Atkinson Hyperlegible"/>
                <a:ea typeface="Atkinson Hyperlegible"/>
                <a:cs typeface="Atkinson Hyperlegible"/>
                <a:sym typeface="Atkinson Hyperlegibl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70000" y="1515900"/>
            <a:ext cx="8520600" cy="33576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4A4A4A"/>
              </a:buClr>
              <a:buSzPts val="1800"/>
              <a:buFont typeface="Helvetica Neue"/>
              <a:buChar char="●"/>
              <a:defRPr sz="1800">
                <a:solidFill>
                  <a:srgbClr val="4A4A4A"/>
                </a:solidFill>
                <a:latin typeface="Helvetica Neue"/>
                <a:ea typeface="Helvetica Neue"/>
                <a:cs typeface="Helvetica Neue"/>
                <a:sym typeface="Helvetica Neue"/>
              </a:defRPr>
            </a:lvl1pPr>
            <a:lvl2pPr marL="914400" lvl="1" indent="-317500">
              <a:lnSpc>
                <a:spcPct val="115000"/>
              </a:lnSpc>
              <a:spcBef>
                <a:spcPts val="0"/>
              </a:spcBef>
              <a:spcAft>
                <a:spcPts val="0"/>
              </a:spcAft>
              <a:buClr>
                <a:srgbClr val="4A4A4A"/>
              </a:buClr>
              <a:buSzPts val="1400"/>
              <a:buFont typeface="Helvetica Neue"/>
              <a:buChar char="○"/>
              <a:defRPr>
                <a:solidFill>
                  <a:srgbClr val="4A4A4A"/>
                </a:solidFill>
                <a:latin typeface="Helvetica Neue"/>
                <a:ea typeface="Helvetica Neue"/>
                <a:cs typeface="Helvetica Neue"/>
                <a:sym typeface="Helvetica Neue"/>
              </a:defRPr>
            </a:lvl2pPr>
            <a:lvl3pPr marL="1371600" lvl="2" indent="-317500">
              <a:lnSpc>
                <a:spcPct val="115000"/>
              </a:lnSpc>
              <a:spcBef>
                <a:spcPts val="0"/>
              </a:spcBef>
              <a:spcAft>
                <a:spcPts val="0"/>
              </a:spcAft>
              <a:buClr>
                <a:srgbClr val="4A4A4A"/>
              </a:buClr>
              <a:buSzPts val="1400"/>
              <a:buFont typeface="Helvetica Neue"/>
              <a:buChar char="■"/>
              <a:defRPr>
                <a:solidFill>
                  <a:srgbClr val="4A4A4A"/>
                </a:solidFill>
                <a:latin typeface="Helvetica Neue"/>
                <a:ea typeface="Helvetica Neue"/>
                <a:cs typeface="Helvetica Neue"/>
                <a:sym typeface="Helvetica Neue"/>
              </a:defRPr>
            </a:lvl3pPr>
            <a:lvl4pPr marL="1828800" lvl="3" indent="-317500">
              <a:lnSpc>
                <a:spcPct val="115000"/>
              </a:lnSpc>
              <a:spcBef>
                <a:spcPts val="0"/>
              </a:spcBef>
              <a:spcAft>
                <a:spcPts val="0"/>
              </a:spcAft>
              <a:buClr>
                <a:srgbClr val="4A4A4A"/>
              </a:buClr>
              <a:buSzPts val="1400"/>
              <a:buFont typeface="Helvetica Neue"/>
              <a:buChar char="●"/>
              <a:defRPr>
                <a:solidFill>
                  <a:srgbClr val="4A4A4A"/>
                </a:solidFill>
                <a:latin typeface="Helvetica Neue"/>
                <a:ea typeface="Helvetica Neue"/>
                <a:cs typeface="Helvetica Neue"/>
                <a:sym typeface="Helvetica Neue"/>
              </a:defRPr>
            </a:lvl4pPr>
            <a:lvl5pPr marL="2286000" lvl="4" indent="-317500">
              <a:lnSpc>
                <a:spcPct val="115000"/>
              </a:lnSpc>
              <a:spcBef>
                <a:spcPts val="0"/>
              </a:spcBef>
              <a:spcAft>
                <a:spcPts val="0"/>
              </a:spcAft>
              <a:buClr>
                <a:srgbClr val="4A4A4A"/>
              </a:buClr>
              <a:buSzPts val="1400"/>
              <a:buFont typeface="Helvetica Neue"/>
              <a:buChar char="○"/>
              <a:defRPr>
                <a:solidFill>
                  <a:srgbClr val="4A4A4A"/>
                </a:solidFill>
                <a:latin typeface="Helvetica Neue"/>
                <a:ea typeface="Helvetica Neue"/>
                <a:cs typeface="Helvetica Neue"/>
                <a:sym typeface="Helvetica Neue"/>
              </a:defRPr>
            </a:lvl5pPr>
            <a:lvl6pPr marL="2743200" lvl="5" indent="-317500">
              <a:lnSpc>
                <a:spcPct val="115000"/>
              </a:lnSpc>
              <a:spcBef>
                <a:spcPts val="0"/>
              </a:spcBef>
              <a:spcAft>
                <a:spcPts val="0"/>
              </a:spcAft>
              <a:buClr>
                <a:srgbClr val="4A4A4A"/>
              </a:buClr>
              <a:buSzPts val="1400"/>
              <a:buFont typeface="Helvetica Neue"/>
              <a:buChar char="■"/>
              <a:defRPr>
                <a:solidFill>
                  <a:srgbClr val="4A4A4A"/>
                </a:solidFill>
                <a:latin typeface="Helvetica Neue"/>
                <a:ea typeface="Helvetica Neue"/>
                <a:cs typeface="Helvetica Neue"/>
                <a:sym typeface="Helvetica Neue"/>
              </a:defRPr>
            </a:lvl6pPr>
            <a:lvl7pPr marL="3200400" lvl="6" indent="-317500">
              <a:lnSpc>
                <a:spcPct val="115000"/>
              </a:lnSpc>
              <a:spcBef>
                <a:spcPts val="0"/>
              </a:spcBef>
              <a:spcAft>
                <a:spcPts val="0"/>
              </a:spcAft>
              <a:buClr>
                <a:srgbClr val="4A4A4A"/>
              </a:buClr>
              <a:buSzPts val="1400"/>
              <a:buFont typeface="Helvetica Neue"/>
              <a:buChar char="●"/>
              <a:defRPr>
                <a:solidFill>
                  <a:srgbClr val="4A4A4A"/>
                </a:solidFill>
                <a:latin typeface="Helvetica Neue"/>
                <a:ea typeface="Helvetica Neue"/>
                <a:cs typeface="Helvetica Neue"/>
                <a:sym typeface="Helvetica Neue"/>
              </a:defRPr>
            </a:lvl7pPr>
            <a:lvl8pPr marL="3657600" lvl="7" indent="-317500">
              <a:lnSpc>
                <a:spcPct val="115000"/>
              </a:lnSpc>
              <a:spcBef>
                <a:spcPts val="0"/>
              </a:spcBef>
              <a:spcAft>
                <a:spcPts val="0"/>
              </a:spcAft>
              <a:buClr>
                <a:srgbClr val="4A4A4A"/>
              </a:buClr>
              <a:buSzPts val="1400"/>
              <a:buFont typeface="Helvetica Neue"/>
              <a:buChar char="○"/>
              <a:defRPr>
                <a:solidFill>
                  <a:srgbClr val="4A4A4A"/>
                </a:solidFill>
                <a:latin typeface="Helvetica Neue"/>
                <a:ea typeface="Helvetica Neue"/>
                <a:cs typeface="Helvetica Neue"/>
                <a:sym typeface="Helvetica Neue"/>
              </a:defRPr>
            </a:lvl8pPr>
            <a:lvl9pPr marL="4114800" lvl="8" indent="-317500">
              <a:lnSpc>
                <a:spcPct val="115000"/>
              </a:lnSpc>
              <a:spcBef>
                <a:spcPts val="0"/>
              </a:spcBef>
              <a:spcAft>
                <a:spcPts val="0"/>
              </a:spcAft>
              <a:buClr>
                <a:srgbClr val="4A4A4A"/>
              </a:buClr>
              <a:buSzPts val="1400"/>
              <a:buFont typeface="Helvetica Neue"/>
              <a:buChar char="■"/>
              <a:defRPr>
                <a:solidFill>
                  <a:srgbClr val="4A4A4A"/>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325308" y="4479892"/>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‹Nr.›</a:t>
            </a:fld>
            <a:endParaRPr/>
          </a:p>
        </p:txBody>
      </p:sp>
      <p:pic>
        <p:nvPicPr>
          <p:cNvPr id="9" name="Google Shape;9;p1"/>
          <p:cNvPicPr preferRelativeResize="0"/>
          <p:nvPr/>
        </p:nvPicPr>
        <p:blipFill>
          <a:blip r:embed="rId13">
            <a:alphaModFix/>
          </a:blip>
          <a:stretch>
            <a:fillRect/>
          </a:stretch>
        </p:blipFill>
        <p:spPr>
          <a:xfrm>
            <a:off x="270000" y="269993"/>
            <a:ext cx="1332388" cy="393599"/>
          </a:xfrm>
          <a:prstGeom prst="rect">
            <a:avLst/>
          </a:prstGeom>
          <a:noFill/>
          <a:ln>
            <a:noFill/>
          </a:ln>
        </p:spPr>
      </p:pic>
      <p:sp>
        <p:nvSpPr>
          <p:cNvPr id="10" name="Google Shape;10;p1"/>
          <p:cNvSpPr/>
          <p:nvPr/>
        </p:nvSpPr>
        <p:spPr>
          <a:xfrm>
            <a:off x="0" y="4873500"/>
            <a:ext cx="9144000" cy="269100"/>
          </a:xfrm>
          <a:prstGeom prst="rect">
            <a:avLst/>
          </a:prstGeom>
          <a:gradFill>
            <a:gsLst>
              <a:gs pos="0">
                <a:srgbClr val="EF2B6D"/>
              </a:gs>
              <a:gs pos="100000">
                <a:srgbClr val="FF4E50"/>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p:nvPr/>
        </p:nvSpPr>
        <p:spPr>
          <a:xfrm>
            <a:off x="270000" y="4861800"/>
            <a:ext cx="3398100" cy="2925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GB" sz="700">
                <a:solidFill>
                  <a:schemeClr val="lt1"/>
                </a:solidFill>
                <a:latin typeface="Helvetica Neue"/>
                <a:ea typeface="Helvetica Neue"/>
                <a:cs typeface="Helvetica Neue"/>
                <a:sym typeface="Helvetica Neue"/>
              </a:rPr>
              <a:t>Building the global AI for Good community</a:t>
            </a:r>
            <a:endParaRPr sz="700">
              <a:solidFill>
                <a:schemeClr val="lt1"/>
              </a:solidFill>
              <a:latin typeface="Helvetica Neue"/>
              <a:ea typeface="Helvetica Neue"/>
              <a:cs typeface="Helvetica Neue"/>
              <a:sym typeface="Helvetica Neue"/>
            </a:endParaRPr>
          </a:p>
        </p:txBody>
      </p:sp>
      <p:sp>
        <p:nvSpPr>
          <p:cNvPr id="12" name="Google Shape;12;p1"/>
          <p:cNvSpPr txBox="1"/>
          <p:nvPr/>
        </p:nvSpPr>
        <p:spPr>
          <a:xfrm>
            <a:off x="5475900" y="4861800"/>
            <a:ext cx="3398100" cy="292500"/>
          </a:xfrm>
          <a:prstGeom prst="rect">
            <a:avLst/>
          </a:prstGeom>
          <a:noFill/>
          <a:ln>
            <a:noFill/>
          </a:ln>
        </p:spPr>
        <p:txBody>
          <a:bodyPr spcFirstLastPara="1" wrap="square" lIns="91425" tIns="91425" rIns="91425" bIns="91425" anchor="t" anchorCtr="0">
            <a:spAutoFit/>
          </a:bodyPr>
          <a:lstStyle/>
          <a:p>
            <a:pPr marL="0" lvl="0" indent="0" algn="r" rtl="0">
              <a:lnSpc>
                <a:spcPct val="120000"/>
              </a:lnSpc>
              <a:spcBef>
                <a:spcPts val="0"/>
              </a:spcBef>
              <a:spcAft>
                <a:spcPts val="0"/>
              </a:spcAft>
              <a:buNone/>
            </a:pPr>
            <a:r>
              <a:rPr lang="en-GB" sz="700">
                <a:solidFill>
                  <a:schemeClr val="lt1"/>
                </a:solidFill>
                <a:latin typeface="Helvetica Neue"/>
                <a:ea typeface="Helvetica Neue"/>
                <a:cs typeface="Helvetica Neue"/>
                <a:sym typeface="Helvetica Neue"/>
              </a:rPr>
              <a:t>www.fruitpunch.ai</a:t>
            </a:r>
            <a:endParaRPr sz="700">
              <a:solidFill>
                <a:schemeClr val="lt1"/>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70">
          <p15:clr>
            <a:srgbClr val="EA4335"/>
          </p15:clr>
        </p15:guide>
        <p15:guide id="2" orient="horz" pos="170">
          <p15:clr>
            <a:srgbClr val="EA4335"/>
          </p15:clr>
        </p15:guide>
        <p15:guide id="3" orient="horz" pos="3070">
          <p15:clr>
            <a:srgbClr val="EA4335"/>
          </p15:clr>
        </p15:guide>
        <p15:guide id="4" pos="559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mailto:hello@mlreef.com" TargetMode="External"/><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hyperlink" Target="mailto:hello@reef.suppor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mailto:info@fruitpunch.ai" TargetMode="External"/><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hyperlink" Target="http://data.qld.edu.au/public/Q1281/"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4264/uql.2019.930" TargetMode="External"/><Relationship Id="rId2" Type="http://schemas.openxmlformats.org/officeDocument/2006/relationships/hyperlink" Target="https://doi.org/10.1002/aqc.2505"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11708" y="744575"/>
            <a:ext cx="8520600" cy="1151043"/>
          </a:xfrm>
          <a:prstGeom prst="rect">
            <a:avLst/>
          </a:prstGeom>
        </p:spPr>
        <p:txBody>
          <a:bodyPr spcFirstLastPara="1" wrap="square" lIns="91425" tIns="91425" rIns="91425" bIns="91425" anchor="b" anchorCtr="0">
            <a:normAutofit/>
          </a:bodyPr>
          <a:lstStyle/>
          <a:p>
            <a:pPr lvl="0"/>
            <a:r>
              <a:rPr lang="en-GB" dirty="0" err="1"/>
              <a:t>FruitPunch</a:t>
            </a:r>
            <a:r>
              <a:rPr lang="en-GB" dirty="0"/>
              <a:t> AI❤️</a:t>
            </a:r>
            <a:endParaRPr dirty="0"/>
          </a:p>
        </p:txBody>
      </p:sp>
      <p:sp>
        <p:nvSpPr>
          <p:cNvPr id="59" name="Google Shape;59;p13"/>
          <p:cNvSpPr txBox="1">
            <a:spLocks noGrp="1"/>
          </p:cNvSpPr>
          <p:nvPr>
            <p:ph type="subTitle" idx="1"/>
          </p:nvPr>
        </p:nvSpPr>
        <p:spPr>
          <a:xfrm>
            <a:off x="311700" y="1932237"/>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Coral classification from sparse annotations</a:t>
            </a:r>
            <a:endParaRPr dirty="0"/>
          </a:p>
        </p:txBody>
      </p:sp>
      <p:pic>
        <p:nvPicPr>
          <p:cNvPr id="3" name="Grafik 2" descr="Anemone und Clownfisch mit einfarbiger Füllung">
            <a:extLst>
              <a:ext uri="{FF2B5EF4-FFF2-40B4-BE49-F238E27FC236}">
                <a16:creationId xmlns:a16="http://schemas.microsoft.com/office/drawing/2014/main" id="{774FC2DA-10A7-4634-83F2-847392B3FA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4941" y="1994459"/>
            <a:ext cx="450641" cy="450641"/>
          </a:xfrm>
          <a:prstGeom prst="rect">
            <a:avLst/>
          </a:prstGeom>
        </p:spPr>
      </p:pic>
      <p:pic>
        <p:nvPicPr>
          <p:cNvPr id="6" name="Picture 14" descr="A person wearing glasses&#10;&#10;Description automatically generated with medium confidence">
            <a:extLst>
              <a:ext uri="{FF2B5EF4-FFF2-40B4-BE49-F238E27FC236}">
                <a16:creationId xmlns:a16="http://schemas.microsoft.com/office/drawing/2014/main" id="{2D6158BB-E979-4F89-AFDF-5C7341CAF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80" y="3122447"/>
            <a:ext cx="853646" cy="1152000"/>
          </a:xfrm>
          <a:prstGeom prst="rect">
            <a:avLst/>
          </a:prstGeom>
          <a:ln>
            <a:solidFill>
              <a:schemeClr val="accent1">
                <a:lumMod val="60000"/>
                <a:lumOff val="40000"/>
              </a:schemeClr>
            </a:solidFill>
          </a:ln>
        </p:spPr>
      </p:pic>
      <p:sp>
        <p:nvSpPr>
          <p:cNvPr id="7" name="TextBox 31">
            <a:extLst>
              <a:ext uri="{FF2B5EF4-FFF2-40B4-BE49-F238E27FC236}">
                <a16:creationId xmlns:a16="http://schemas.microsoft.com/office/drawing/2014/main" id="{F87BD250-0479-4953-B580-094FC021EEF6}"/>
              </a:ext>
            </a:extLst>
          </p:cNvPr>
          <p:cNvSpPr txBox="1"/>
          <p:nvPr/>
        </p:nvSpPr>
        <p:spPr>
          <a:xfrm>
            <a:off x="1068898" y="4274446"/>
            <a:ext cx="1196917" cy="468000"/>
          </a:xfrm>
          <a:prstGeom prst="rect">
            <a:avLst/>
          </a:prstGeom>
          <a:gradFill flip="none" rotWithShape="1">
            <a:gsLst>
              <a:gs pos="55000">
                <a:schemeClr val="bg2"/>
              </a:gs>
              <a:gs pos="100000">
                <a:schemeClr val="tx1">
                  <a:alpha val="0"/>
                </a:schemeClr>
              </a:gs>
            </a:gsLst>
            <a:lin ang="0" scaled="1"/>
            <a:tileRect/>
          </a:gradFill>
        </p:spPr>
        <p:txBody>
          <a:bodyPr wrap="square" rtlCol="0">
            <a:spAutoFit/>
          </a:bodyPr>
          <a:lstStyle/>
          <a:p>
            <a:r>
              <a:rPr lang="en-US" sz="1000" dirty="0" err="1">
                <a:solidFill>
                  <a:schemeClr val="bg1"/>
                </a:solidFill>
                <a:latin typeface="Segoe UI" panose="020B0502040204020203" pitchFamily="34" charset="0"/>
              </a:rPr>
              <a:t>Parth</a:t>
            </a:r>
            <a:r>
              <a:rPr lang="en-US" sz="1000" dirty="0">
                <a:solidFill>
                  <a:schemeClr val="bg1"/>
                </a:solidFill>
                <a:latin typeface="Segoe UI" panose="020B0502040204020203" pitchFamily="34" charset="0"/>
              </a:rPr>
              <a:t> </a:t>
            </a:r>
            <a:r>
              <a:rPr lang="en-US" sz="1000" dirty="0" err="1">
                <a:solidFill>
                  <a:schemeClr val="bg1"/>
                </a:solidFill>
                <a:latin typeface="Segoe UI" panose="020B0502040204020203" pitchFamily="34" charset="0"/>
              </a:rPr>
              <a:t>Dandavate</a:t>
            </a:r>
            <a:endParaRPr lang="en-US" sz="1000" dirty="0">
              <a:solidFill>
                <a:schemeClr val="bg1"/>
              </a:solidFill>
              <a:latin typeface="Segoe UI" panose="020B0502040204020203" pitchFamily="34" charset="0"/>
            </a:endParaRPr>
          </a:p>
          <a:p>
            <a:r>
              <a:rPr lang="en-US" sz="600" dirty="0">
                <a:solidFill>
                  <a:schemeClr val="bg1"/>
                </a:solidFill>
                <a:latin typeface="Segoe UI" panose="020B0502040204020203" pitchFamily="34" charset="0"/>
              </a:rPr>
              <a:t>Final year IT student @ Pune Institute of Computer Technology</a:t>
            </a:r>
          </a:p>
          <a:p>
            <a:endParaRPr lang="en-US" sz="900" dirty="0">
              <a:latin typeface="Segoe UI" panose="020B0502040204020203" pitchFamily="34" charset="0"/>
            </a:endParaRPr>
          </a:p>
        </p:txBody>
      </p:sp>
      <p:pic>
        <p:nvPicPr>
          <p:cNvPr id="8" name="Picture 10" descr="A person smiling for the camera&#10;&#10;Description automatically generated with medium confidence">
            <a:extLst>
              <a:ext uri="{FF2B5EF4-FFF2-40B4-BE49-F238E27FC236}">
                <a16:creationId xmlns:a16="http://schemas.microsoft.com/office/drawing/2014/main" id="{C3D75A5F-B550-4AE9-B070-34ACAA7056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2696" y="3122448"/>
            <a:ext cx="855622" cy="1152000"/>
          </a:xfrm>
          <a:prstGeom prst="rect">
            <a:avLst/>
          </a:prstGeom>
          <a:ln>
            <a:solidFill>
              <a:schemeClr val="accent1">
                <a:lumMod val="60000"/>
                <a:lumOff val="40000"/>
              </a:schemeClr>
            </a:solidFill>
          </a:ln>
        </p:spPr>
      </p:pic>
      <p:sp>
        <p:nvSpPr>
          <p:cNvPr id="9" name="TextBox 35">
            <a:extLst>
              <a:ext uri="{FF2B5EF4-FFF2-40B4-BE49-F238E27FC236}">
                <a16:creationId xmlns:a16="http://schemas.microsoft.com/office/drawing/2014/main" id="{CF006499-5C15-4ED9-B2A1-2DDEC430B134}"/>
              </a:ext>
            </a:extLst>
          </p:cNvPr>
          <p:cNvSpPr txBox="1"/>
          <p:nvPr/>
        </p:nvSpPr>
        <p:spPr>
          <a:xfrm>
            <a:off x="2267023" y="4274446"/>
            <a:ext cx="1196917" cy="468000"/>
          </a:xfrm>
          <a:prstGeom prst="rect">
            <a:avLst/>
          </a:prstGeom>
          <a:gradFill>
            <a:gsLst>
              <a:gs pos="83000">
                <a:schemeClr val="bg2"/>
              </a:gs>
              <a:gs pos="100000">
                <a:schemeClr val="tx1">
                  <a:alpha val="0"/>
                </a:schemeClr>
              </a:gs>
            </a:gsLst>
            <a:lin ang="0" scaled="1"/>
          </a:gradFill>
        </p:spPr>
        <p:txBody>
          <a:bodyPr wrap="square" rtlCol="0">
            <a:spAutoFit/>
          </a:bodyPr>
          <a:lstStyle/>
          <a:p>
            <a:r>
              <a:rPr lang="en-US" sz="1000" dirty="0">
                <a:solidFill>
                  <a:schemeClr val="bg1"/>
                </a:solidFill>
                <a:latin typeface="Segoe UI" panose="020B0502040204020203" pitchFamily="34" charset="0"/>
              </a:rPr>
              <a:t>Julieta Millan</a:t>
            </a:r>
          </a:p>
          <a:p>
            <a:r>
              <a:rPr lang="en-US" sz="600" dirty="0">
                <a:solidFill>
                  <a:schemeClr val="bg1"/>
                </a:solidFill>
                <a:latin typeface="Segoe UI" panose="020B0502040204020203" pitchFamily="34" charset="0"/>
              </a:rPr>
              <a:t>Zoologist and PhD student from Argentina</a:t>
            </a:r>
          </a:p>
          <a:p>
            <a:endParaRPr lang="en-US" sz="600" dirty="0">
              <a:latin typeface="Segoe UI" panose="020B0502040204020203" pitchFamily="34" charset="0"/>
            </a:endParaRPr>
          </a:p>
          <a:p>
            <a:endParaRPr lang="en-US" sz="600" dirty="0">
              <a:latin typeface="Segoe UI" panose="020B0502040204020203" pitchFamily="34" charset="0"/>
            </a:endParaRPr>
          </a:p>
        </p:txBody>
      </p:sp>
      <p:pic>
        <p:nvPicPr>
          <p:cNvPr id="10" name="Picture 18" descr="A person taking a selfie on a beach&#10;&#10;Description automatically generated with medium confidence">
            <a:extLst>
              <a:ext uri="{FF2B5EF4-FFF2-40B4-BE49-F238E27FC236}">
                <a16:creationId xmlns:a16="http://schemas.microsoft.com/office/drawing/2014/main" id="{49969B96-E66A-461A-A08C-6339F0BFFE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9613" y="3122446"/>
            <a:ext cx="1555916" cy="1152000"/>
          </a:xfrm>
          <a:prstGeom prst="rect">
            <a:avLst/>
          </a:prstGeom>
          <a:ln>
            <a:solidFill>
              <a:schemeClr val="accent1">
                <a:lumMod val="60000"/>
                <a:lumOff val="40000"/>
              </a:schemeClr>
            </a:solidFill>
          </a:ln>
        </p:spPr>
      </p:pic>
      <p:sp>
        <p:nvSpPr>
          <p:cNvPr id="11" name="TextBox 34">
            <a:extLst>
              <a:ext uri="{FF2B5EF4-FFF2-40B4-BE49-F238E27FC236}">
                <a16:creationId xmlns:a16="http://schemas.microsoft.com/office/drawing/2014/main" id="{933B633E-7FA2-4D23-BBBA-7443CEB80FE3}"/>
              </a:ext>
            </a:extLst>
          </p:cNvPr>
          <p:cNvSpPr txBox="1"/>
          <p:nvPr/>
        </p:nvSpPr>
        <p:spPr>
          <a:xfrm>
            <a:off x="3459291" y="4274446"/>
            <a:ext cx="1893513" cy="468000"/>
          </a:xfrm>
          <a:prstGeom prst="rect">
            <a:avLst/>
          </a:prstGeom>
          <a:gradFill flip="none" rotWithShape="1">
            <a:gsLst>
              <a:gs pos="49000">
                <a:schemeClr val="bg2"/>
              </a:gs>
              <a:gs pos="100000">
                <a:schemeClr val="tx1">
                  <a:alpha val="0"/>
                </a:schemeClr>
              </a:gs>
            </a:gsLst>
            <a:lin ang="0" scaled="1"/>
            <a:tileRect/>
          </a:gradFill>
        </p:spPr>
        <p:txBody>
          <a:bodyPr wrap="square" rtlCol="0">
            <a:spAutoFit/>
          </a:bodyPr>
          <a:lstStyle/>
          <a:p>
            <a:r>
              <a:rPr lang="en-US" sz="1000" dirty="0">
                <a:solidFill>
                  <a:schemeClr val="bg1"/>
                </a:solidFill>
                <a:latin typeface="Segoe UI" panose="020B0502040204020203" pitchFamily="34" charset="0"/>
              </a:rPr>
              <a:t>Kim van </a:t>
            </a:r>
            <a:r>
              <a:rPr lang="en-US" sz="1000" dirty="0" err="1">
                <a:solidFill>
                  <a:schemeClr val="bg1"/>
                </a:solidFill>
                <a:latin typeface="Segoe UI" panose="020B0502040204020203" pitchFamily="34" charset="0"/>
              </a:rPr>
              <a:t>Asten</a:t>
            </a:r>
            <a:endParaRPr lang="en-US" sz="1000" dirty="0">
              <a:solidFill>
                <a:schemeClr val="bg1"/>
              </a:solidFill>
              <a:latin typeface="Segoe UI" panose="020B0502040204020203" pitchFamily="34" charset="0"/>
            </a:endParaRPr>
          </a:p>
          <a:p>
            <a:r>
              <a:rPr lang="en-US" sz="600" dirty="0">
                <a:solidFill>
                  <a:schemeClr val="bg1"/>
                </a:solidFill>
                <a:latin typeface="Segoe UI" panose="020B0502040204020203" pitchFamily="34" charset="0"/>
              </a:rPr>
              <a:t>MSc. Neuroeconomics, now a Data Scientist in marketing</a:t>
            </a:r>
            <a:endParaRPr lang="en-US" sz="600" dirty="0">
              <a:solidFill>
                <a:schemeClr val="bg1"/>
              </a:solidFill>
            </a:endParaRPr>
          </a:p>
          <a:p>
            <a:endParaRPr lang="en-US" sz="1000" dirty="0">
              <a:latin typeface="Segoe UI" panose="020B0502040204020203" pitchFamily="34" charset="0"/>
            </a:endParaRPr>
          </a:p>
        </p:txBody>
      </p:sp>
      <p:pic>
        <p:nvPicPr>
          <p:cNvPr id="12" name="Picture 12" descr="A picture containing person, tree, outdoor&#10;&#10;Description automatically generated">
            <a:extLst>
              <a:ext uri="{FF2B5EF4-FFF2-40B4-BE49-F238E27FC236}">
                <a16:creationId xmlns:a16="http://schemas.microsoft.com/office/drawing/2014/main" id="{16BF8C70-E3A7-4FA7-9164-F9C6005CE0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3126" y="3122446"/>
            <a:ext cx="859320" cy="1152000"/>
          </a:xfrm>
          <a:prstGeom prst="rect">
            <a:avLst/>
          </a:prstGeom>
          <a:ln>
            <a:solidFill>
              <a:schemeClr val="accent1">
                <a:lumMod val="60000"/>
                <a:lumOff val="40000"/>
              </a:schemeClr>
            </a:solidFill>
          </a:ln>
        </p:spPr>
      </p:pic>
      <p:sp>
        <p:nvSpPr>
          <p:cNvPr id="13" name="TextBox 34">
            <a:extLst>
              <a:ext uri="{FF2B5EF4-FFF2-40B4-BE49-F238E27FC236}">
                <a16:creationId xmlns:a16="http://schemas.microsoft.com/office/drawing/2014/main" id="{EB63C124-D936-4902-9FB9-9D977DC722CC}"/>
              </a:ext>
            </a:extLst>
          </p:cNvPr>
          <p:cNvSpPr txBox="1"/>
          <p:nvPr/>
        </p:nvSpPr>
        <p:spPr>
          <a:xfrm>
            <a:off x="5356245" y="4274446"/>
            <a:ext cx="1196917" cy="576000"/>
          </a:xfrm>
          <a:prstGeom prst="rect">
            <a:avLst/>
          </a:prstGeom>
          <a:gradFill>
            <a:gsLst>
              <a:gs pos="65000">
                <a:schemeClr val="bg2"/>
              </a:gs>
              <a:gs pos="100000">
                <a:schemeClr val="tx1">
                  <a:alpha val="0"/>
                </a:schemeClr>
              </a:gs>
            </a:gsLst>
            <a:lin ang="0" scaled="1"/>
          </a:gradFill>
        </p:spPr>
        <p:txBody>
          <a:bodyPr wrap="square" rtlCol="0">
            <a:spAutoFit/>
          </a:bodyPr>
          <a:lstStyle/>
          <a:p>
            <a:r>
              <a:rPr lang="en-US" sz="1000" dirty="0" err="1">
                <a:solidFill>
                  <a:schemeClr val="bg1"/>
                </a:solidFill>
                <a:latin typeface="Segoe UI" panose="020B0502040204020203" pitchFamily="34" charset="0"/>
              </a:rPr>
              <a:t>Nathanya</a:t>
            </a:r>
            <a:r>
              <a:rPr lang="en-US" sz="1000" dirty="0">
                <a:solidFill>
                  <a:schemeClr val="bg1"/>
                </a:solidFill>
                <a:latin typeface="Segoe UI" panose="020B0502040204020203" pitchFamily="34" charset="0"/>
              </a:rPr>
              <a:t> </a:t>
            </a:r>
            <a:r>
              <a:rPr lang="en-US" sz="1000" dirty="0" err="1">
                <a:solidFill>
                  <a:schemeClr val="bg1"/>
                </a:solidFill>
                <a:latin typeface="Segoe UI" panose="020B0502040204020203" pitchFamily="34" charset="0"/>
              </a:rPr>
              <a:t>Queby</a:t>
            </a:r>
            <a:r>
              <a:rPr lang="en-US" sz="1000" dirty="0">
                <a:solidFill>
                  <a:schemeClr val="bg1"/>
                </a:solidFill>
                <a:latin typeface="Segoe UI" panose="020B0502040204020203" pitchFamily="34" charset="0"/>
              </a:rPr>
              <a:t> </a:t>
            </a:r>
          </a:p>
          <a:p>
            <a:r>
              <a:rPr lang="en-US" sz="1000" dirty="0">
                <a:solidFill>
                  <a:schemeClr val="bg1"/>
                </a:solidFill>
                <a:latin typeface="Segoe UI" panose="020B0502040204020203" pitchFamily="34" charset="0"/>
              </a:rPr>
              <a:t>Satriani </a:t>
            </a:r>
            <a:r>
              <a:rPr lang="en-US" sz="600" dirty="0">
                <a:solidFill>
                  <a:schemeClr val="bg1"/>
                </a:solidFill>
                <a:latin typeface="Segoe UI" panose="020B0502040204020203" pitchFamily="34" charset="0"/>
              </a:rPr>
              <a:t>AI student at Johannes Kepler University Linz</a:t>
            </a:r>
          </a:p>
          <a:p>
            <a:endParaRPr lang="en-US" sz="600" dirty="0">
              <a:solidFill>
                <a:schemeClr val="bg1"/>
              </a:solidFill>
              <a:latin typeface="Segoe UI" panose="020B0502040204020203" pitchFamily="34" charset="0"/>
            </a:endParaRPr>
          </a:p>
        </p:txBody>
      </p:sp>
      <p:pic>
        <p:nvPicPr>
          <p:cNvPr id="14" name="Picture 4" descr="A picture containing sky, person, outdoor, wet suit&#10;&#10;Description automatically generated">
            <a:extLst>
              <a:ext uri="{FF2B5EF4-FFF2-40B4-BE49-F238E27FC236}">
                <a16:creationId xmlns:a16="http://schemas.microsoft.com/office/drawing/2014/main" id="{835DF9F5-7E22-4964-8727-8D4BA6A383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0043" y="3122446"/>
            <a:ext cx="1549035" cy="1152000"/>
          </a:xfrm>
          <a:prstGeom prst="rect">
            <a:avLst/>
          </a:prstGeom>
          <a:ln>
            <a:solidFill>
              <a:schemeClr val="accent1">
                <a:lumMod val="60000"/>
                <a:lumOff val="40000"/>
              </a:schemeClr>
            </a:solidFill>
          </a:ln>
        </p:spPr>
      </p:pic>
      <p:sp>
        <p:nvSpPr>
          <p:cNvPr id="15" name="TextBox 33">
            <a:extLst>
              <a:ext uri="{FF2B5EF4-FFF2-40B4-BE49-F238E27FC236}">
                <a16:creationId xmlns:a16="http://schemas.microsoft.com/office/drawing/2014/main" id="{3D111211-F0F6-479B-AE3B-6CB24BB9C1EE}"/>
              </a:ext>
            </a:extLst>
          </p:cNvPr>
          <p:cNvSpPr txBox="1"/>
          <p:nvPr/>
        </p:nvSpPr>
        <p:spPr>
          <a:xfrm>
            <a:off x="6553162" y="4274445"/>
            <a:ext cx="1555916" cy="468000"/>
          </a:xfrm>
          <a:prstGeom prst="rect">
            <a:avLst/>
          </a:prstGeom>
          <a:gradFill>
            <a:gsLst>
              <a:gs pos="28000">
                <a:schemeClr val="bg2"/>
              </a:gs>
              <a:gs pos="100000">
                <a:schemeClr val="tx1">
                  <a:alpha val="0"/>
                </a:schemeClr>
              </a:gs>
            </a:gsLst>
            <a:lin ang="0" scaled="1"/>
          </a:gradFill>
        </p:spPr>
        <p:txBody>
          <a:bodyPr wrap="square" rtlCol="0">
            <a:spAutoFit/>
          </a:bodyPr>
          <a:lstStyle/>
          <a:p>
            <a:r>
              <a:rPr lang="en-US" sz="1000" dirty="0">
                <a:solidFill>
                  <a:schemeClr val="bg1"/>
                </a:solidFill>
                <a:latin typeface="Segoe UI" panose="020B0502040204020203" pitchFamily="34" charset="0"/>
              </a:rPr>
              <a:t>Leonard Meyer</a:t>
            </a:r>
          </a:p>
          <a:p>
            <a:r>
              <a:rPr lang="en-US" sz="600" dirty="0">
                <a:solidFill>
                  <a:schemeClr val="bg1"/>
                </a:solidFill>
                <a:latin typeface="Segoe UI" panose="020B0502040204020203" pitchFamily="34" charset="0"/>
              </a:rPr>
              <a:t>MSc. in Marine Tropical Ecology University Bremen, Germany</a:t>
            </a:r>
          </a:p>
        </p:txBody>
      </p:sp>
      <p:grpSp>
        <p:nvGrpSpPr>
          <p:cNvPr id="16" name="Group 5">
            <a:extLst>
              <a:ext uri="{FF2B5EF4-FFF2-40B4-BE49-F238E27FC236}">
                <a16:creationId xmlns:a16="http://schemas.microsoft.com/office/drawing/2014/main" id="{2483F11A-66A2-4B47-A171-3BD4AF52A81A}"/>
              </a:ext>
            </a:extLst>
          </p:cNvPr>
          <p:cNvGrpSpPr/>
          <p:nvPr/>
        </p:nvGrpSpPr>
        <p:grpSpPr>
          <a:xfrm rot="1140616">
            <a:off x="7589131" y="85879"/>
            <a:ext cx="1397253" cy="1507932"/>
            <a:chOff x="-466195" y="243301"/>
            <a:chExt cx="2769249" cy="2963187"/>
          </a:xfrm>
        </p:grpSpPr>
        <p:pic>
          <p:nvPicPr>
            <p:cNvPr id="17" name="Picture 3" descr="Shape&#10;&#10;Description automatically generated with low confidence">
              <a:extLst>
                <a:ext uri="{FF2B5EF4-FFF2-40B4-BE49-F238E27FC236}">
                  <a16:creationId xmlns:a16="http://schemas.microsoft.com/office/drawing/2014/main" id="{D1404D89-41C0-43FD-A1F4-2342C6D3A8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100228">
              <a:off x="-466195" y="243301"/>
              <a:ext cx="2671140" cy="2671140"/>
            </a:xfrm>
            <a:prstGeom prst="rect">
              <a:avLst/>
            </a:prstGeom>
          </p:spPr>
        </p:pic>
        <p:sp>
          <p:nvSpPr>
            <p:cNvPr id="18" name="TextBox 32">
              <a:extLst>
                <a:ext uri="{FF2B5EF4-FFF2-40B4-BE49-F238E27FC236}">
                  <a16:creationId xmlns:a16="http://schemas.microsoft.com/office/drawing/2014/main" id="{C157A81B-6C2E-42FC-A546-C40C43ABC403}"/>
                </a:ext>
              </a:extLst>
            </p:cNvPr>
            <p:cNvSpPr txBox="1"/>
            <p:nvPr/>
          </p:nvSpPr>
          <p:spPr>
            <a:xfrm rot="21014427">
              <a:off x="-142548" y="2178326"/>
              <a:ext cx="2445602" cy="1028162"/>
            </a:xfrm>
            <a:prstGeom prst="rect">
              <a:avLst/>
            </a:prstGeom>
            <a:solidFill>
              <a:schemeClr val="bg2">
                <a:lumMod val="10000"/>
              </a:schemeClr>
            </a:solidFill>
          </p:spPr>
          <p:txBody>
            <a:bodyPr wrap="square" rtlCol="0">
              <a:spAutoFit/>
            </a:bodyPr>
            <a:lstStyle/>
            <a:p>
              <a:r>
                <a:rPr lang="en-US" sz="1000" dirty="0">
                  <a:solidFill>
                    <a:schemeClr val="bg1"/>
                  </a:solidFill>
                  <a:latin typeface="Segoe UI" panose="020B0502040204020203" pitchFamily="34" charset="0"/>
                </a:rPr>
                <a:t>+ Kunal Geed</a:t>
              </a:r>
            </a:p>
            <a:p>
              <a:r>
                <a:rPr lang="en-US" sz="600" dirty="0">
                  <a:solidFill>
                    <a:schemeClr val="bg1"/>
                  </a:solidFill>
                  <a:latin typeface="Segoe UI" panose="020B0502040204020203" pitchFamily="34" charset="0"/>
                </a:rPr>
                <a:t>Soon to be Master in data science and AI, Eindhoven Uni of technology</a:t>
              </a:r>
            </a:p>
          </p:txBody>
        </p:sp>
      </p:grpSp>
      <p:pic>
        <p:nvPicPr>
          <p:cNvPr id="19" name="Grafik 18" descr="Anemone und Clownfisch mit einfarbiger Füllung">
            <a:extLst>
              <a:ext uri="{FF2B5EF4-FFF2-40B4-BE49-F238E27FC236}">
                <a16:creationId xmlns:a16="http://schemas.microsoft.com/office/drawing/2014/main" id="{73468D87-1C3E-46B9-B1E5-048248C425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88418" y="1994459"/>
            <a:ext cx="450641" cy="450641"/>
          </a:xfrm>
          <a:prstGeom prst="rect">
            <a:avLst/>
          </a:prstGeom>
        </p:spPr>
      </p:pic>
      <p:sp>
        <p:nvSpPr>
          <p:cNvPr id="20" name="Untertitel 2">
            <a:extLst>
              <a:ext uri="{FF2B5EF4-FFF2-40B4-BE49-F238E27FC236}">
                <a16:creationId xmlns:a16="http://schemas.microsoft.com/office/drawing/2014/main" id="{93BFA8F8-53A6-4301-929A-FA5B447A4024}"/>
              </a:ext>
            </a:extLst>
          </p:cNvPr>
          <p:cNvSpPr txBox="1">
            <a:spLocks/>
          </p:cNvSpPr>
          <p:nvPr/>
        </p:nvSpPr>
        <p:spPr>
          <a:xfrm>
            <a:off x="1075780" y="2514483"/>
            <a:ext cx="7280235" cy="334006"/>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4A4A4A"/>
              </a:buClr>
              <a:buSzPts val="2800"/>
              <a:buFont typeface="Helvetica Neue"/>
              <a:buNone/>
              <a:defRPr sz="2800" b="0" i="0" u="none" strike="noStrike" cap="none">
                <a:solidFill>
                  <a:srgbClr val="4A4A4A"/>
                </a:solidFill>
                <a:latin typeface="Helvetica Neue"/>
                <a:ea typeface="Helvetica Neue"/>
                <a:cs typeface="Helvetica Neue"/>
                <a:sym typeface="Helvetica Neue"/>
              </a:defRPr>
            </a:lvl1pPr>
            <a:lvl2pPr marL="914400" marR="0" lvl="1" indent="-317500" algn="ctr" rtl="0">
              <a:lnSpc>
                <a:spcPct val="100000"/>
              </a:lnSpc>
              <a:spcBef>
                <a:spcPts val="0"/>
              </a:spcBef>
              <a:spcAft>
                <a:spcPts val="0"/>
              </a:spcAft>
              <a:buClr>
                <a:srgbClr val="4A4A4A"/>
              </a:buClr>
              <a:buSzPts val="2800"/>
              <a:buFont typeface="Helvetica Neue"/>
              <a:buNone/>
              <a:defRPr sz="2800" b="0" i="0" u="none" strike="noStrike" cap="none">
                <a:solidFill>
                  <a:srgbClr val="4A4A4A"/>
                </a:solidFill>
                <a:latin typeface="Helvetica Neue"/>
                <a:ea typeface="Helvetica Neue"/>
                <a:cs typeface="Helvetica Neue"/>
                <a:sym typeface="Helvetica Neue"/>
              </a:defRPr>
            </a:lvl2pPr>
            <a:lvl3pPr marL="1371600" marR="0" lvl="2" indent="-317500" algn="ctr" rtl="0">
              <a:lnSpc>
                <a:spcPct val="100000"/>
              </a:lnSpc>
              <a:spcBef>
                <a:spcPts val="0"/>
              </a:spcBef>
              <a:spcAft>
                <a:spcPts val="0"/>
              </a:spcAft>
              <a:buClr>
                <a:srgbClr val="4A4A4A"/>
              </a:buClr>
              <a:buSzPts val="2800"/>
              <a:buFont typeface="Helvetica Neue"/>
              <a:buNone/>
              <a:defRPr sz="2800" b="0" i="0" u="none" strike="noStrike" cap="none">
                <a:solidFill>
                  <a:srgbClr val="4A4A4A"/>
                </a:solidFill>
                <a:latin typeface="Helvetica Neue"/>
                <a:ea typeface="Helvetica Neue"/>
                <a:cs typeface="Helvetica Neue"/>
                <a:sym typeface="Helvetica Neue"/>
              </a:defRPr>
            </a:lvl3pPr>
            <a:lvl4pPr marL="1828800" marR="0" lvl="3" indent="-317500" algn="ctr" rtl="0">
              <a:lnSpc>
                <a:spcPct val="100000"/>
              </a:lnSpc>
              <a:spcBef>
                <a:spcPts val="0"/>
              </a:spcBef>
              <a:spcAft>
                <a:spcPts val="0"/>
              </a:spcAft>
              <a:buClr>
                <a:srgbClr val="4A4A4A"/>
              </a:buClr>
              <a:buSzPts val="2800"/>
              <a:buFont typeface="Helvetica Neue"/>
              <a:buNone/>
              <a:defRPr sz="2800" b="0" i="0" u="none" strike="noStrike" cap="none">
                <a:solidFill>
                  <a:srgbClr val="4A4A4A"/>
                </a:solidFill>
                <a:latin typeface="Helvetica Neue"/>
                <a:ea typeface="Helvetica Neue"/>
                <a:cs typeface="Helvetica Neue"/>
                <a:sym typeface="Helvetica Neue"/>
              </a:defRPr>
            </a:lvl4pPr>
            <a:lvl5pPr marL="2286000" marR="0" lvl="4" indent="-317500" algn="ctr" rtl="0">
              <a:lnSpc>
                <a:spcPct val="100000"/>
              </a:lnSpc>
              <a:spcBef>
                <a:spcPts val="0"/>
              </a:spcBef>
              <a:spcAft>
                <a:spcPts val="0"/>
              </a:spcAft>
              <a:buClr>
                <a:srgbClr val="4A4A4A"/>
              </a:buClr>
              <a:buSzPts val="2800"/>
              <a:buFont typeface="Helvetica Neue"/>
              <a:buNone/>
              <a:defRPr sz="2800" b="0" i="0" u="none" strike="noStrike" cap="none">
                <a:solidFill>
                  <a:srgbClr val="4A4A4A"/>
                </a:solidFill>
                <a:latin typeface="Helvetica Neue"/>
                <a:ea typeface="Helvetica Neue"/>
                <a:cs typeface="Helvetica Neue"/>
                <a:sym typeface="Helvetica Neue"/>
              </a:defRPr>
            </a:lvl5pPr>
            <a:lvl6pPr marL="2743200" marR="0" lvl="5" indent="-317500" algn="ctr" rtl="0">
              <a:lnSpc>
                <a:spcPct val="100000"/>
              </a:lnSpc>
              <a:spcBef>
                <a:spcPts val="0"/>
              </a:spcBef>
              <a:spcAft>
                <a:spcPts val="0"/>
              </a:spcAft>
              <a:buClr>
                <a:srgbClr val="4A4A4A"/>
              </a:buClr>
              <a:buSzPts val="2800"/>
              <a:buFont typeface="Helvetica Neue"/>
              <a:buNone/>
              <a:defRPr sz="2800" b="0" i="0" u="none" strike="noStrike" cap="none">
                <a:solidFill>
                  <a:srgbClr val="4A4A4A"/>
                </a:solidFill>
                <a:latin typeface="Helvetica Neue"/>
                <a:ea typeface="Helvetica Neue"/>
                <a:cs typeface="Helvetica Neue"/>
                <a:sym typeface="Helvetica Neue"/>
              </a:defRPr>
            </a:lvl6pPr>
            <a:lvl7pPr marL="3200400" marR="0" lvl="6" indent="-317500" algn="ctr" rtl="0">
              <a:lnSpc>
                <a:spcPct val="100000"/>
              </a:lnSpc>
              <a:spcBef>
                <a:spcPts val="0"/>
              </a:spcBef>
              <a:spcAft>
                <a:spcPts val="0"/>
              </a:spcAft>
              <a:buClr>
                <a:srgbClr val="4A4A4A"/>
              </a:buClr>
              <a:buSzPts val="2800"/>
              <a:buFont typeface="Helvetica Neue"/>
              <a:buNone/>
              <a:defRPr sz="2800" b="0" i="0" u="none" strike="noStrike" cap="none">
                <a:solidFill>
                  <a:srgbClr val="4A4A4A"/>
                </a:solidFill>
                <a:latin typeface="Helvetica Neue"/>
                <a:ea typeface="Helvetica Neue"/>
                <a:cs typeface="Helvetica Neue"/>
                <a:sym typeface="Helvetica Neue"/>
              </a:defRPr>
            </a:lvl7pPr>
            <a:lvl8pPr marL="3657600" marR="0" lvl="7" indent="-317500" algn="ctr" rtl="0">
              <a:lnSpc>
                <a:spcPct val="100000"/>
              </a:lnSpc>
              <a:spcBef>
                <a:spcPts val="0"/>
              </a:spcBef>
              <a:spcAft>
                <a:spcPts val="0"/>
              </a:spcAft>
              <a:buClr>
                <a:srgbClr val="4A4A4A"/>
              </a:buClr>
              <a:buSzPts val="2800"/>
              <a:buFont typeface="Helvetica Neue"/>
              <a:buNone/>
              <a:defRPr sz="2800" b="0" i="0" u="none" strike="noStrike" cap="none">
                <a:solidFill>
                  <a:srgbClr val="4A4A4A"/>
                </a:solidFill>
                <a:latin typeface="Helvetica Neue"/>
                <a:ea typeface="Helvetica Neue"/>
                <a:cs typeface="Helvetica Neue"/>
                <a:sym typeface="Helvetica Neue"/>
              </a:defRPr>
            </a:lvl8pPr>
            <a:lvl9pPr marL="4114800" marR="0" lvl="8" indent="-317500" algn="ctr" rtl="0">
              <a:lnSpc>
                <a:spcPct val="100000"/>
              </a:lnSpc>
              <a:spcBef>
                <a:spcPts val="0"/>
              </a:spcBef>
              <a:spcAft>
                <a:spcPts val="0"/>
              </a:spcAft>
              <a:buClr>
                <a:srgbClr val="4A4A4A"/>
              </a:buClr>
              <a:buSzPts val="2800"/>
              <a:buFont typeface="Helvetica Neue"/>
              <a:buNone/>
              <a:defRPr sz="2800" b="0" i="0" u="none" strike="noStrike" cap="none">
                <a:solidFill>
                  <a:srgbClr val="4A4A4A"/>
                </a:solidFill>
                <a:latin typeface="Helvetica Neue"/>
                <a:ea typeface="Helvetica Neue"/>
                <a:cs typeface="Helvetica Neue"/>
                <a:sym typeface="Helvetica Neue"/>
              </a:defRPr>
            </a:lvl9pPr>
          </a:lstStyle>
          <a:p>
            <a:pPr algn="l"/>
            <a:r>
              <a:rPr lang="de-DE" sz="1100" dirty="0" err="1">
                <a:solidFill>
                  <a:schemeClr val="tx1"/>
                </a:solidFill>
              </a:rPr>
              <a:t>With</a:t>
            </a:r>
            <a:r>
              <a:rPr lang="de-DE" sz="1100" dirty="0">
                <a:solidFill>
                  <a:schemeClr val="tx1"/>
                </a:solidFill>
              </a:rPr>
              <a:t> </a:t>
            </a:r>
            <a:r>
              <a:rPr lang="de-DE" sz="1100" dirty="0" err="1">
                <a:solidFill>
                  <a:schemeClr val="tx1"/>
                </a:solidFill>
              </a:rPr>
              <a:t>thanks</a:t>
            </a:r>
            <a:r>
              <a:rPr lang="de-DE" sz="1100" dirty="0">
                <a:solidFill>
                  <a:schemeClr val="tx1"/>
                </a:solidFill>
              </a:rPr>
              <a:t> </a:t>
            </a:r>
            <a:r>
              <a:rPr lang="de-DE" sz="1100" dirty="0" err="1">
                <a:solidFill>
                  <a:schemeClr val="tx1"/>
                </a:solidFill>
              </a:rPr>
              <a:t>to</a:t>
            </a:r>
            <a:r>
              <a:rPr lang="de-DE" sz="1100" dirty="0">
                <a:solidFill>
                  <a:schemeClr val="tx1"/>
                </a:solidFill>
              </a:rPr>
              <a:t>: </a:t>
            </a:r>
            <a:r>
              <a:rPr lang="en-US" sz="1100" dirty="0" err="1">
                <a:solidFill>
                  <a:schemeClr val="tx1"/>
                </a:solidFill>
              </a:rPr>
              <a:t>FruitPunch</a:t>
            </a:r>
            <a:r>
              <a:rPr lang="en-US" sz="1100" dirty="0">
                <a:solidFill>
                  <a:schemeClr val="tx1"/>
                </a:solidFill>
              </a:rPr>
              <a:t> AI </a:t>
            </a:r>
            <a:r>
              <a:rPr lang="en-US" sz="800" dirty="0">
                <a:solidFill>
                  <a:schemeClr val="tx1"/>
                </a:solidFill>
              </a:rPr>
              <a:t>(</a:t>
            </a:r>
            <a:r>
              <a:rPr lang="en-US" sz="800" dirty="0">
                <a:solidFill>
                  <a:schemeClr val="tx1"/>
                </a:solidFill>
                <a:hlinkClick r:id="rId11">
                  <a:extLst>
                    <a:ext uri="{A12FA001-AC4F-418D-AE19-62706E023703}">
                      <ahyp:hlinkClr xmlns:ahyp="http://schemas.microsoft.com/office/drawing/2018/hyperlinkcolor" val="tx"/>
                    </a:ext>
                  </a:extLst>
                </a:hlinkClick>
              </a:rPr>
              <a:t>info@fruitpunch.ai</a:t>
            </a:r>
            <a:r>
              <a:rPr lang="en-US" sz="800" dirty="0">
                <a:solidFill>
                  <a:schemeClr val="tx1"/>
                </a:solidFill>
              </a:rPr>
              <a:t>), </a:t>
            </a:r>
            <a:r>
              <a:rPr lang="en-US" sz="1100" dirty="0">
                <a:solidFill>
                  <a:schemeClr val="tx1"/>
                </a:solidFill>
              </a:rPr>
              <a:t>Reef Support B.V., </a:t>
            </a:r>
            <a:r>
              <a:rPr lang="en-US" sz="800" dirty="0">
                <a:solidFill>
                  <a:schemeClr val="tx1"/>
                </a:solidFill>
              </a:rPr>
              <a:t>(</a:t>
            </a:r>
            <a:r>
              <a:rPr lang="en-US" sz="800" dirty="0" err="1">
                <a:solidFill>
                  <a:schemeClr val="tx1"/>
                </a:solidFill>
                <a:hlinkClick r:id="rId12">
                  <a:extLst>
                    <a:ext uri="{A12FA001-AC4F-418D-AE19-62706E023703}">
                      <ahyp:hlinkClr xmlns:ahyp="http://schemas.microsoft.com/office/drawing/2018/hyperlinkcolor" val="tx"/>
                    </a:ext>
                  </a:extLst>
                </a:hlinkClick>
              </a:rPr>
              <a:t>hello@reef.support</a:t>
            </a:r>
            <a:r>
              <a:rPr lang="en-US" sz="800" dirty="0">
                <a:solidFill>
                  <a:schemeClr val="tx1"/>
                </a:solidFill>
              </a:rPr>
              <a:t>), </a:t>
            </a:r>
            <a:r>
              <a:rPr lang="en-US" sz="1100" dirty="0">
                <a:solidFill>
                  <a:schemeClr val="tx1"/>
                </a:solidFill>
              </a:rPr>
              <a:t>ML Reef </a:t>
            </a:r>
            <a:r>
              <a:rPr lang="en-US" sz="800" dirty="0">
                <a:solidFill>
                  <a:schemeClr val="tx1"/>
                </a:solidFill>
              </a:rPr>
              <a:t>(Beta) </a:t>
            </a:r>
            <a:r>
              <a:rPr lang="en-US" sz="300" dirty="0">
                <a:solidFill>
                  <a:schemeClr val="tx1"/>
                </a:solidFill>
              </a:rPr>
              <a:t> </a:t>
            </a:r>
            <a:r>
              <a:rPr lang="en-US" sz="800" dirty="0">
                <a:solidFill>
                  <a:schemeClr val="tx1"/>
                </a:solidFill>
              </a:rPr>
              <a:t>(</a:t>
            </a:r>
            <a:r>
              <a:rPr lang="en-US" sz="800" dirty="0">
                <a:solidFill>
                  <a:schemeClr val="tx1"/>
                </a:solidFill>
                <a:hlinkClick r:id="rId13">
                  <a:extLst>
                    <a:ext uri="{A12FA001-AC4F-418D-AE19-62706E023703}">
                      <ahyp:hlinkClr xmlns:ahyp="http://schemas.microsoft.com/office/drawing/2018/hyperlinkcolor" val="tx"/>
                    </a:ext>
                  </a:extLst>
                </a:hlinkClick>
              </a:rPr>
              <a:t>hello@mlreef.com</a:t>
            </a:r>
            <a:r>
              <a:rPr lang="en-US" sz="800" dirty="0">
                <a:solidFill>
                  <a:schemeClr val="tx1"/>
                </a:solidFill>
              </a:rPr>
              <a:t>)</a:t>
            </a:r>
          </a:p>
          <a:p>
            <a:pPr algn="l"/>
            <a:endParaRPr lang="en-US" sz="1200" dirty="0">
              <a:solidFill>
                <a:schemeClr val="tx1"/>
              </a:solidFill>
            </a:endParaRPr>
          </a:p>
        </p:txBody>
      </p:sp>
      <p:sp>
        <p:nvSpPr>
          <p:cNvPr id="4" name="Textfeld 3">
            <a:extLst>
              <a:ext uri="{FF2B5EF4-FFF2-40B4-BE49-F238E27FC236}">
                <a16:creationId xmlns:a16="http://schemas.microsoft.com/office/drawing/2014/main" id="{3D1A4EDD-EA3D-496A-8AB7-B94155901972}"/>
              </a:ext>
            </a:extLst>
          </p:cNvPr>
          <p:cNvSpPr txBox="1"/>
          <p:nvPr/>
        </p:nvSpPr>
        <p:spPr>
          <a:xfrm>
            <a:off x="8630262" y="4508445"/>
            <a:ext cx="450641" cy="307777"/>
          </a:xfrm>
          <a:prstGeom prst="rect">
            <a:avLst/>
          </a:prstGeom>
          <a:noFill/>
        </p:spPr>
        <p:txBody>
          <a:bodyPr wrap="square" rtlCol="0">
            <a:spAutoFit/>
          </a:bodyPr>
          <a:lstStyle/>
          <a:p>
            <a:r>
              <a:rPr lang="de-DE" dirty="0"/>
              <a:t>1/7</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70000" y="803400"/>
            <a:ext cx="8604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DE" dirty="0"/>
              <a:t>Goal // Data </a:t>
            </a:r>
            <a:r>
              <a:rPr lang="de-DE" dirty="0" err="1"/>
              <a:t>introduction</a:t>
            </a:r>
            <a:endParaRPr dirty="0"/>
          </a:p>
        </p:txBody>
      </p:sp>
      <p:sp>
        <p:nvSpPr>
          <p:cNvPr id="65" name="Google Shape;65;p14"/>
          <p:cNvSpPr txBox="1">
            <a:spLocks noGrp="1"/>
          </p:cNvSpPr>
          <p:nvPr>
            <p:ph type="body" idx="1"/>
          </p:nvPr>
        </p:nvSpPr>
        <p:spPr>
          <a:xfrm>
            <a:off x="269999" y="1447462"/>
            <a:ext cx="5177625" cy="3357600"/>
          </a:xfrm>
          <a:prstGeom prst="rect">
            <a:avLst/>
          </a:prstGeom>
        </p:spPr>
        <p:txBody>
          <a:bodyPr spcFirstLastPara="1" wrap="square" lIns="91425" tIns="91425" rIns="91425" bIns="91425" anchor="t" anchorCtr="0">
            <a:normAutofit/>
          </a:bodyPr>
          <a:lstStyle/>
          <a:p>
            <a:r>
              <a:rPr lang="de-DE" b="1" dirty="0">
                <a:sym typeface="Wingdings" panose="05000000000000000000" pitchFamily="2" charset="2"/>
              </a:rPr>
              <a:t>Minimum </a:t>
            </a:r>
            <a:r>
              <a:rPr lang="de-DE" b="1" dirty="0" err="1">
                <a:sym typeface="Wingdings" panose="05000000000000000000" pitchFamily="2" charset="2"/>
              </a:rPr>
              <a:t>goal</a:t>
            </a:r>
            <a:r>
              <a:rPr lang="de-DE" dirty="0">
                <a:sym typeface="Wingdings" panose="05000000000000000000" pitchFamily="2" charset="2"/>
              </a:rPr>
              <a:t>:  </a:t>
            </a:r>
            <a:r>
              <a:rPr lang="de-DE" dirty="0" err="1">
                <a:sym typeface="Wingdings" panose="05000000000000000000" pitchFamily="2" charset="2"/>
              </a:rPr>
              <a:t>Quantified</a:t>
            </a:r>
            <a:r>
              <a:rPr lang="de-DE" dirty="0">
                <a:sym typeface="Wingdings" panose="05000000000000000000" pitchFamily="2" charset="2"/>
              </a:rPr>
              <a:t> </a:t>
            </a:r>
            <a:r>
              <a:rPr lang="de-DE" dirty="0" err="1">
                <a:sym typeface="Wingdings" panose="05000000000000000000" pitchFamily="2" charset="2"/>
              </a:rPr>
              <a:t>coral</a:t>
            </a:r>
            <a:r>
              <a:rPr lang="de-DE" dirty="0">
                <a:sym typeface="Wingdings" panose="05000000000000000000" pitchFamily="2" charset="2"/>
              </a:rPr>
              <a:t> </a:t>
            </a:r>
            <a:r>
              <a:rPr lang="de-DE" dirty="0" err="1">
                <a:sym typeface="Wingdings" panose="05000000000000000000" pitchFamily="2" charset="2"/>
              </a:rPr>
              <a:t>presence</a:t>
            </a:r>
            <a:r>
              <a:rPr lang="de-DE" dirty="0">
                <a:sym typeface="Wingdings" panose="05000000000000000000" pitchFamily="2" charset="2"/>
              </a:rPr>
              <a:t>/</a:t>
            </a:r>
            <a:r>
              <a:rPr lang="de-DE" dirty="0" err="1">
                <a:sym typeface="Wingdings" panose="05000000000000000000" pitchFamily="2" charset="2"/>
              </a:rPr>
              <a:t>absence</a:t>
            </a:r>
            <a:r>
              <a:rPr lang="de-DE" dirty="0">
                <a:sym typeface="Wingdings" panose="05000000000000000000" pitchFamily="2" charset="2"/>
              </a:rPr>
              <a:t> </a:t>
            </a:r>
          </a:p>
          <a:p>
            <a:pPr lvl="1"/>
            <a:r>
              <a:rPr lang="en-US" dirty="0"/>
              <a:t>Ultimately, generalized coral classification on species level across ocean regions (for automatized annotation we need accurate predictions)</a:t>
            </a:r>
          </a:p>
          <a:p>
            <a:pPr lvl="1"/>
            <a:endParaRPr lang="de-DE" dirty="0">
              <a:sym typeface="Wingdings" panose="05000000000000000000" pitchFamily="2" charset="2"/>
            </a:endParaRPr>
          </a:p>
          <a:p>
            <a:r>
              <a:rPr lang="de-DE" dirty="0">
                <a:sym typeface="Wingdings" panose="05000000000000000000" pitchFamily="2" charset="2"/>
              </a:rPr>
              <a:t>Data = </a:t>
            </a:r>
            <a:r>
              <a:rPr lang="en-US" dirty="0">
                <a:hlinkClick r:id="rId3">
                  <a:extLst>
                    <a:ext uri="{A12FA001-AC4F-418D-AE19-62706E023703}">
                      <ahyp:hlinkClr xmlns:ahyp="http://schemas.microsoft.com/office/drawing/2018/hyperlinkcolor" val="tx"/>
                    </a:ext>
                  </a:extLst>
                </a:hlinkClick>
              </a:rPr>
              <a:t>http://data.qld.edu.au/public/Q1281/</a:t>
            </a:r>
            <a:endParaRPr lang="en-US" dirty="0"/>
          </a:p>
          <a:p>
            <a:pPr lvl="1"/>
            <a:r>
              <a:rPr lang="en-US" dirty="0"/>
              <a:t>Caitlin Seaview Survey, &gt; 11.000 images across 9 ocean regions</a:t>
            </a:r>
          </a:p>
          <a:p>
            <a:pPr lvl="1"/>
            <a:r>
              <a:rPr lang="en-US" b="1" dirty="0">
                <a:sym typeface="Wingdings" panose="05000000000000000000" pitchFamily="2" charset="2"/>
              </a:rPr>
              <a:t> </a:t>
            </a:r>
            <a:r>
              <a:rPr lang="en-US" b="1" dirty="0"/>
              <a:t>Sparse Ground Truth </a:t>
            </a:r>
            <a:r>
              <a:rPr lang="en-US" dirty="0"/>
              <a:t>(50px / image)</a:t>
            </a:r>
          </a:p>
          <a:p>
            <a:pPr lvl="1"/>
            <a:endParaRPr lang="en-US" dirty="0"/>
          </a:p>
          <a:p>
            <a:pPr marL="0" lvl="0" indent="0" algn="l" rtl="0">
              <a:spcBef>
                <a:spcPts val="0"/>
              </a:spcBef>
              <a:spcAft>
                <a:spcPts val="1200"/>
              </a:spcAft>
              <a:buNone/>
            </a:pPr>
            <a:endParaRPr dirty="0"/>
          </a:p>
        </p:txBody>
      </p:sp>
      <p:sp>
        <p:nvSpPr>
          <p:cNvPr id="4" name="Textfeld 3">
            <a:extLst>
              <a:ext uri="{FF2B5EF4-FFF2-40B4-BE49-F238E27FC236}">
                <a16:creationId xmlns:a16="http://schemas.microsoft.com/office/drawing/2014/main" id="{7AF77C5D-6963-47C8-8F52-2AE981658E80}"/>
              </a:ext>
            </a:extLst>
          </p:cNvPr>
          <p:cNvSpPr txBox="1"/>
          <p:nvPr/>
        </p:nvSpPr>
        <p:spPr>
          <a:xfrm>
            <a:off x="5110145" y="0"/>
            <a:ext cx="4150036" cy="246221"/>
          </a:xfrm>
          <a:prstGeom prst="rect">
            <a:avLst/>
          </a:prstGeom>
          <a:noFill/>
        </p:spPr>
        <p:txBody>
          <a:bodyPr wrap="square" rtlCol="0">
            <a:spAutoFit/>
          </a:bodyPr>
          <a:lstStyle/>
          <a:p>
            <a:r>
              <a:rPr lang="en-US" sz="1000" dirty="0">
                <a:solidFill>
                  <a:schemeClr val="bg2">
                    <a:lumMod val="60000"/>
                    <a:lumOff val="40000"/>
                  </a:schemeClr>
                </a:solidFill>
              </a:rPr>
              <a:t>Diver vehicle and point data figure from González-Rivero et al. (2014)</a:t>
            </a:r>
          </a:p>
        </p:txBody>
      </p:sp>
      <p:pic>
        <p:nvPicPr>
          <p:cNvPr id="5" name="Grafik 4" descr="Ein Bild, das Pflanze, verschieden enthält.&#10;&#10;Automatisch generierte Beschreibung">
            <a:extLst>
              <a:ext uri="{FF2B5EF4-FFF2-40B4-BE49-F238E27FC236}">
                <a16:creationId xmlns:a16="http://schemas.microsoft.com/office/drawing/2014/main" id="{5D85E7B0-5B68-4628-B7D2-1F67C6272CFA}"/>
              </a:ext>
            </a:extLst>
          </p:cNvPr>
          <p:cNvPicPr>
            <a:picLocks noChangeAspect="1"/>
          </p:cNvPicPr>
          <p:nvPr/>
        </p:nvPicPr>
        <p:blipFill rotWithShape="1">
          <a:blip r:embed="rId4">
            <a:extLst>
              <a:ext uri="{28A0092B-C50C-407E-A947-70E740481C1C}">
                <a14:useLocalDpi xmlns:a14="http://schemas.microsoft.com/office/drawing/2010/main" val="0"/>
              </a:ext>
            </a:extLst>
          </a:blip>
          <a:srcRect t="1065" r="23339" b="7689"/>
          <a:stretch/>
        </p:blipFill>
        <p:spPr>
          <a:xfrm>
            <a:off x="5447625" y="874762"/>
            <a:ext cx="3554387" cy="3526511"/>
          </a:xfrm>
          <a:prstGeom prst="rect">
            <a:avLst/>
          </a:prstGeom>
          <a:ln>
            <a:solidFill>
              <a:schemeClr val="accent1">
                <a:lumMod val="60000"/>
                <a:lumOff val="40000"/>
              </a:schemeClr>
            </a:solidFill>
          </a:ln>
        </p:spPr>
      </p:pic>
      <p:pic>
        <p:nvPicPr>
          <p:cNvPr id="6" name="Grafik 5">
            <a:extLst>
              <a:ext uri="{FF2B5EF4-FFF2-40B4-BE49-F238E27FC236}">
                <a16:creationId xmlns:a16="http://schemas.microsoft.com/office/drawing/2014/main" id="{3BC64A64-914E-4D0F-BE12-C380C02DA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625" y="1120721"/>
            <a:ext cx="3615683" cy="3034591"/>
          </a:xfrm>
          <a:prstGeom prst="rect">
            <a:avLst/>
          </a:prstGeom>
          <a:ln>
            <a:solidFill>
              <a:schemeClr val="accent1">
                <a:lumMod val="60000"/>
                <a:lumOff val="40000"/>
              </a:schemeClr>
            </a:solidFill>
          </a:ln>
        </p:spPr>
      </p:pic>
      <p:pic>
        <p:nvPicPr>
          <p:cNvPr id="7" name="Picture 2">
            <a:extLst>
              <a:ext uri="{FF2B5EF4-FFF2-40B4-BE49-F238E27FC236}">
                <a16:creationId xmlns:a16="http://schemas.microsoft.com/office/drawing/2014/main" id="{9841D8FB-DB9D-4E28-82AB-72E61BF42F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r="19901" b="44004"/>
          <a:stretch/>
        </p:blipFill>
        <p:spPr bwMode="auto">
          <a:xfrm>
            <a:off x="5496325" y="3541536"/>
            <a:ext cx="3377676" cy="700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328F7D08-7FEC-4198-A37D-036B653078AF}"/>
              </a:ext>
            </a:extLst>
          </p:cNvPr>
          <p:cNvSpPr txBox="1"/>
          <p:nvPr/>
        </p:nvSpPr>
        <p:spPr>
          <a:xfrm>
            <a:off x="8630262" y="4508445"/>
            <a:ext cx="450641" cy="307777"/>
          </a:xfrm>
          <a:prstGeom prst="rect">
            <a:avLst/>
          </a:prstGeom>
          <a:noFill/>
        </p:spPr>
        <p:txBody>
          <a:bodyPr wrap="square" rtlCol="0">
            <a:spAutoFit/>
          </a:bodyPr>
          <a:lstStyle/>
          <a:p>
            <a:r>
              <a:rPr lang="de-DE" dirty="0"/>
              <a:t>2/7</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F7AD80-D348-4F45-8CD8-BDC16492EB29}"/>
              </a:ext>
            </a:extLst>
          </p:cNvPr>
          <p:cNvSpPr>
            <a:spLocks noGrp="1"/>
          </p:cNvSpPr>
          <p:nvPr>
            <p:ph type="title"/>
          </p:nvPr>
        </p:nvSpPr>
        <p:spPr/>
        <p:txBody>
          <a:bodyPr>
            <a:normAutofit fontScale="90000"/>
          </a:bodyPr>
          <a:lstStyle/>
          <a:p>
            <a:r>
              <a:rPr lang="de-DE" dirty="0" err="1"/>
              <a:t>Pre-processing</a:t>
            </a:r>
            <a:endParaRPr lang="en-US" dirty="0"/>
          </a:p>
        </p:txBody>
      </p:sp>
      <p:sp>
        <p:nvSpPr>
          <p:cNvPr id="3" name="Textplatzhalter 2">
            <a:extLst>
              <a:ext uri="{FF2B5EF4-FFF2-40B4-BE49-F238E27FC236}">
                <a16:creationId xmlns:a16="http://schemas.microsoft.com/office/drawing/2014/main" id="{29674C23-FB18-485A-8AD9-60F06C764AC3}"/>
              </a:ext>
            </a:extLst>
          </p:cNvPr>
          <p:cNvSpPr>
            <a:spLocks noGrp="1"/>
          </p:cNvSpPr>
          <p:nvPr>
            <p:ph type="body" idx="1"/>
          </p:nvPr>
        </p:nvSpPr>
        <p:spPr>
          <a:xfrm>
            <a:off x="270000" y="1515900"/>
            <a:ext cx="6180676" cy="3357600"/>
          </a:xfrm>
        </p:spPr>
        <p:txBody>
          <a:bodyPr/>
          <a:lstStyle/>
          <a:p>
            <a:r>
              <a:rPr lang="de-DE" dirty="0" err="1"/>
              <a:t>Imbalanced</a:t>
            </a:r>
            <a:r>
              <a:rPr lang="de-DE" dirty="0"/>
              <a:t> </a:t>
            </a:r>
            <a:r>
              <a:rPr lang="de-DE" dirty="0" err="1"/>
              <a:t>dataset</a:t>
            </a:r>
            <a:r>
              <a:rPr lang="de-DE" dirty="0"/>
              <a:t> (</a:t>
            </a:r>
            <a:r>
              <a:rPr lang="de-DE" strike="sngStrike" dirty="0" err="1"/>
              <a:t>Assumption</a:t>
            </a:r>
            <a:r>
              <a:rPr lang="de-DE" strike="sngStrike" dirty="0"/>
              <a:t> </a:t>
            </a:r>
            <a:r>
              <a:rPr lang="de-DE" strike="sngStrike" dirty="0" err="1"/>
              <a:t>of</a:t>
            </a:r>
            <a:r>
              <a:rPr lang="de-DE" strike="sngStrike" dirty="0"/>
              <a:t> </a:t>
            </a:r>
            <a:r>
              <a:rPr lang="de-DE" strike="sngStrike" dirty="0" err="1"/>
              <a:t>equal</a:t>
            </a:r>
            <a:r>
              <a:rPr lang="de-DE" strike="sngStrike" dirty="0"/>
              <a:t> sample </a:t>
            </a:r>
            <a:r>
              <a:rPr lang="de-DE" strike="sngStrike" dirty="0" err="1"/>
              <a:t>size</a:t>
            </a:r>
            <a:r>
              <a:rPr lang="de-DE" dirty="0"/>
              <a:t>)</a:t>
            </a:r>
          </a:p>
          <a:p>
            <a:pPr lvl="1"/>
            <a:r>
              <a:rPr lang="de-DE" dirty="0" err="1">
                <a:sym typeface="Wingdings" panose="05000000000000000000" pitchFamily="2" charset="2"/>
              </a:rPr>
              <a:t>Accuracy</a:t>
            </a:r>
            <a:r>
              <a:rPr lang="de-DE" dirty="0">
                <a:sym typeface="Wingdings" panose="05000000000000000000" pitchFamily="2" charset="2"/>
              </a:rPr>
              <a:t> not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best</a:t>
            </a:r>
            <a:r>
              <a:rPr lang="de-DE" dirty="0">
                <a:sym typeface="Wingdings" panose="05000000000000000000" pitchFamily="2" charset="2"/>
              </a:rPr>
              <a:t> </a:t>
            </a:r>
            <a:r>
              <a:rPr lang="de-DE" dirty="0" err="1">
                <a:sym typeface="Wingdings" panose="05000000000000000000" pitchFamily="2" charset="2"/>
              </a:rPr>
              <a:t>metric</a:t>
            </a:r>
            <a:r>
              <a:rPr lang="de-DE" dirty="0">
                <a:sym typeface="Wingdings" panose="05000000000000000000" pitchFamily="2" charset="2"/>
              </a:rPr>
              <a:t>, </a:t>
            </a:r>
            <a:r>
              <a:rPr lang="de-DE" dirty="0" err="1">
                <a:sym typeface="Wingdings" panose="05000000000000000000" pitchFamily="2" charset="2"/>
              </a:rPr>
              <a:t>inducing</a:t>
            </a:r>
            <a:r>
              <a:rPr lang="de-DE" dirty="0">
                <a:sym typeface="Wingdings" panose="05000000000000000000" pitchFamily="2" charset="2"/>
              </a:rPr>
              <a:t> </a:t>
            </a:r>
            <a:r>
              <a:rPr lang="de-DE" dirty="0" err="1">
                <a:sym typeface="Wingdings" panose="05000000000000000000" pitchFamily="2" charset="2"/>
              </a:rPr>
              <a:t>balance</a:t>
            </a:r>
            <a:r>
              <a:rPr lang="de-DE" dirty="0">
                <a:sym typeface="Wingdings" panose="05000000000000000000" pitchFamily="2" charset="2"/>
              </a:rPr>
              <a:t> </a:t>
            </a:r>
            <a:r>
              <a:rPr lang="de-DE" dirty="0" err="1">
                <a:sym typeface="Wingdings" panose="05000000000000000000" pitchFamily="2" charset="2"/>
              </a:rPr>
              <a:t>means</a:t>
            </a:r>
            <a:r>
              <a:rPr lang="de-DE" dirty="0">
                <a:sym typeface="Wingdings" panose="05000000000000000000" pitchFamily="2" charset="2"/>
              </a:rPr>
              <a:t> </a:t>
            </a:r>
            <a:r>
              <a:rPr lang="de-DE" dirty="0" err="1">
                <a:sym typeface="Wingdings" panose="05000000000000000000" pitchFamily="2" charset="2"/>
              </a:rPr>
              <a:t>undersampling</a:t>
            </a:r>
            <a:r>
              <a:rPr lang="de-DE" dirty="0">
                <a:sym typeface="Wingdings" panose="05000000000000000000" pitchFamily="2" charset="2"/>
              </a:rPr>
              <a:t> </a:t>
            </a:r>
            <a:r>
              <a:rPr lang="de-DE" dirty="0" err="1">
                <a:sym typeface="Wingdings" panose="05000000000000000000" pitchFamily="2" charset="2"/>
              </a:rPr>
              <a:t>some</a:t>
            </a:r>
            <a:r>
              <a:rPr lang="de-DE" dirty="0">
                <a:sym typeface="Wingdings" panose="05000000000000000000" pitchFamily="2" charset="2"/>
              </a:rPr>
              <a:t> </a:t>
            </a:r>
            <a:r>
              <a:rPr lang="de-DE" dirty="0" err="1">
                <a:sym typeface="Wingdings" panose="05000000000000000000" pitchFamily="2" charset="2"/>
              </a:rPr>
              <a:t>classes</a:t>
            </a:r>
            <a:endParaRPr lang="de-DE" dirty="0">
              <a:sym typeface="Wingdings" panose="05000000000000000000" pitchFamily="2" charset="2"/>
            </a:endParaRPr>
          </a:p>
          <a:p>
            <a:pPr lvl="1"/>
            <a:r>
              <a:rPr lang="de-DE" dirty="0">
                <a:sym typeface="Wingdings" panose="05000000000000000000" pitchFamily="2" charset="2"/>
              </a:rPr>
              <a:t>Data </a:t>
            </a:r>
            <a:r>
              <a:rPr lang="de-DE" dirty="0" err="1">
                <a:sym typeface="Wingdings" panose="05000000000000000000" pitchFamily="2" charset="2"/>
              </a:rPr>
              <a:t>augementation</a:t>
            </a:r>
            <a:r>
              <a:rPr lang="de-DE" dirty="0">
                <a:sym typeface="Wingdings" panose="05000000000000000000" pitchFamily="2" charset="2"/>
              </a:rPr>
              <a:t> (</a:t>
            </a:r>
            <a:r>
              <a:rPr lang="de-DE" dirty="0" err="1">
                <a:sym typeface="Wingdings" panose="05000000000000000000" pitchFamily="2" charset="2"/>
              </a:rPr>
              <a:t>flips</a:t>
            </a:r>
            <a:r>
              <a:rPr lang="de-DE" dirty="0">
                <a:sym typeface="Wingdings" panose="05000000000000000000" pitchFamily="2" charset="2"/>
              </a:rPr>
              <a:t> etc.), </a:t>
            </a:r>
            <a:r>
              <a:rPr lang="de-DE" dirty="0" err="1">
                <a:sym typeface="Wingdings" panose="05000000000000000000" pitchFamily="2" charset="2"/>
              </a:rPr>
              <a:t>only</a:t>
            </a:r>
            <a:r>
              <a:rPr lang="de-DE" dirty="0">
                <a:sym typeface="Wingdings" panose="05000000000000000000" pitchFamily="2" charset="2"/>
              </a:rPr>
              <a:t> </a:t>
            </a:r>
            <a:r>
              <a:rPr lang="en-US" dirty="0">
                <a:sym typeface="Wingdings" panose="05000000000000000000" pitchFamily="2" charset="2"/>
              </a:rPr>
              <a:t>superficially</a:t>
            </a:r>
            <a:r>
              <a:rPr lang="de-DE" dirty="0">
                <a:sym typeface="Wingdings" panose="05000000000000000000" pitchFamily="2" charset="2"/>
              </a:rPr>
              <a:t> </a:t>
            </a:r>
            <a:r>
              <a:rPr lang="de-DE" dirty="0" err="1">
                <a:sym typeface="Wingdings" panose="05000000000000000000" pitchFamily="2" charset="2"/>
              </a:rPr>
              <a:t>expanding</a:t>
            </a:r>
            <a:r>
              <a:rPr lang="de-DE" dirty="0">
                <a:sym typeface="Wingdings" panose="05000000000000000000" pitchFamily="2" charset="2"/>
              </a:rPr>
              <a:t> </a:t>
            </a:r>
            <a:r>
              <a:rPr lang="de-DE" dirty="0" err="1">
                <a:sym typeface="Wingdings" panose="05000000000000000000" pitchFamily="2" charset="2"/>
              </a:rPr>
              <a:t>some</a:t>
            </a:r>
            <a:r>
              <a:rPr lang="de-DE" dirty="0">
                <a:sym typeface="Wingdings" panose="05000000000000000000" pitchFamily="2" charset="2"/>
              </a:rPr>
              <a:t> </a:t>
            </a:r>
            <a:r>
              <a:rPr lang="de-DE" dirty="0" err="1">
                <a:sym typeface="Wingdings" panose="05000000000000000000" pitchFamily="2" charset="2"/>
              </a:rPr>
              <a:t>classes</a:t>
            </a:r>
            <a:r>
              <a:rPr lang="de-DE" dirty="0">
                <a:sym typeface="Wingdings" panose="05000000000000000000" pitchFamily="2" charset="2"/>
              </a:rPr>
              <a:t>  </a:t>
            </a:r>
            <a:r>
              <a:rPr lang="de-DE" dirty="0" err="1">
                <a:sym typeface="Wingdings" panose="05000000000000000000" pitchFamily="2" charset="2"/>
              </a:rPr>
              <a:t>might</a:t>
            </a:r>
            <a:r>
              <a:rPr lang="de-DE" dirty="0">
                <a:sym typeface="Wingdings" panose="05000000000000000000" pitchFamily="2" charset="2"/>
              </a:rPr>
              <a:t> also not </a:t>
            </a:r>
            <a:r>
              <a:rPr lang="de-DE" dirty="0" err="1">
                <a:sym typeface="Wingdings" panose="05000000000000000000" pitchFamily="2" charset="2"/>
              </a:rPr>
              <a:t>exclusively</a:t>
            </a:r>
            <a:r>
              <a:rPr lang="de-DE" dirty="0">
                <a:sym typeface="Wingdings" panose="05000000000000000000" pitchFamily="2" charset="2"/>
              </a:rPr>
              <a:t> </a:t>
            </a:r>
            <a:r>
              <a:rPr lang="en-US" dirty="0">
                <a:sym typeface="Wingdings" panose="05000000000000000000" pitchFamily="2" charset="2"/>
              </a:rPr>
              <a:t>advantageous</a:t>
            </a:r>
          </a:p>
          <a:p>
            <a:pPr marL="457200" lvl="1" indent="0">
              <a:buNone/>
            </a:pPr>
            <a:endParaRPr lang="en-US" dirty="0"/>
          </a:p>
          <a:p>
            <a:r>
              <a:rPr lang="de-DE" dirty="0">
                <a:sym typeface="Wingdings" panose="05000000000000000000" pitchFamily="2" charset="2"/>
              </a:rPr>
              <a:t>CNN </a:t>
            </a:r>
            <a:r>
              <a:rPr lang="de-DE" dirty="0" err="1">
                <a:sym typeface="Wingdings" panose="05000000000000000000" pitchFamily="2" charset="2"/>
              </a:rPr>
              <a:t>image</a:t>
            </a:r>
            <a:r>
              <a:rPr lang="de-DE" dirty="0">
                <a:sym typeface="Wingdings" panose="05000000000000000000" pitchFamily="2" charset="2"/>
              </a:rPr>
              <a:t> </a:t>
            </a:r>
            <a:r>
              <a:rPr lang="de-DE" dirty="0" err="1">
                <a:sym typeface="Wingdings" panose="05000000000000000000" pitchFamily="2" charset="2"/>
              </a:rPr>
              <a:t>input</a:t>
            </a:r>
            <a:r>
              <a:rPr lang="de-DE" dirty="0">
                <a:sym typeface="Wingdings" panose="05000000000000000000" pitchFamily="2" charset="2"/>
              </a:rPr>
              <a:t> </a:t>
            </a:r>
            <a:r>
              <a:rPr lang="de-DE" dirty="0" err="1">
                <a:sym typeface="Wingdings" panose="05000000000000000000" pitchFamily="2" charset="2"/>
              </a:rPr>
              <a:t>format</a:t>
            </a:r>
            <a:r>
              <a:rPr lang="de-DE" dirty="0">
                <a:sym typeface="Wingdings" panose="05000000000000000000" pitchFamily="2" charset="2"/>
              </a:rPr>
              <a:t>  [</a:t>
            </a:r>
            <a:r>
              <a:rPr lang="de-DE" b="1" dirty="0">
                <a:sym typeface="Wingdings" panose="05000000000000000000" pitchFamily="2" charset="2"/>
              </a:rPr>
              <a:t>224x224x3</a:t>
            </a:r>
            <a:r>
              <a:rPr lang="de-DE" dirty="0">
                <a:sym typeface="Wingdings" panose="05000000000000000000" pitchFamily="2" charset="2"/>
              </a:rPr>
              <a:t>]</a:t>
            </a:r>
          </a:p>
          <a:p>
            <a:pPr lvl="1"/>
            <a:r>
              <a:rPr lang="de-DE" dirty="0">
                <a:sym typeface="Wingdings" panose="05000000000000000000" pitchFamily="2" charset="2"/>
              </a:rPr>
              <a:t> </a:t>
            </a:r>
            <a:r>
              <a:rPr lang="de-DE" dirty="0" err="1">
                <a:sym typeface="Wingdings" panose="05000000000000000000" pitchFamily="2" charset="2"/>
              </a:rPr>
              <a:t>Cropped</a:t>
            </a:r>
            <a:r>
              <a:rPr lang="de-DE" dirty="0">
                <a:sym typeface="Wingdings" panose="05000000000000000000" pitchFamily="2" charset="2"/>
              </a:rPr>
              <a:t> </a:t>
            </a:r>
            <a:r>
              <a:rPr lang="de-DE" b="1" dirty="0" err="1">
                <a:sym typeface="Wingdings" panose="05000000000000000000" pitchFamily="2" charset="2"/>
              </a:rPr>
              <a:t>dense</a:t>
            </a:r>
            <a:r>
              <a:rPr lang="de-DE" b="1" dirty="0">
                <a:sym typeface="Wingdings" panose="05000000000000000000" pitchFamily="2" charset="2"/>
              </a:rPr>
              <a:t> </a:t>
            </a:r>
            <a:r>
              <a:rPr lang="de-DE" b="1" dirty="0" err="1">
                <a:sym typeface="Wingdings" panose="05000000000000000000" pitchFamily="2" charset="2"/>
              </a:rPr>
              <a:t>label</a:t>
            </a:r>
            <a:r>
              <a:rPr lang="de-DE" b="1" dirty="0">
                <a:sym typeface="Wingdings" panose="05000000000000000000" pitchFamily="2" charset="2"/>
              </a:rPr>
              <a:t> </a:t>
            </a:r>
            <a:r>
              <a:rPr lang="de-DE" dirty="0" err="1">
                <a:sym typeface="Wingdings" panose="05000000000000000000" pitchFamily="2" charset="2"/>
              </a:rPr>
              <a:t>annotations</a:t>
            </a:r>
            <a:endParaRPr lang="en-US" dirty="0"/>
          </a:p>
          <a:p>
            <a:endParaRPr lang="en-US" dirty="0"/>
          </a:p>
        </p:txBody>
      </p:sp>
      <p:sp>
        <p:nvSpPr>
          <p:cNvPr id="5" name="Textfeld 4">
            <a:extLst>
              <a:ext uri="{FF2B5EF4-FFF2-40B4-BE49-F238E27FC236}">
                <a16:creationId xmlns:a16="http://schemas.microsoft.com/office/drawing/2014/main" id="{2C29D11E-EABA-4EAD-BB87-0BCC4D64E37B}"/>
              </a:ext>
            </a:extLst>
          </p:cNvPr>
          <p:cNvSpPr txBox="1"/>
          <p:nvPr/>
        </p:nvSpPr>
        <p:spPr>
          <a:xfrm>
            <a:off x="5714010" y="23779"/>
            <a:ext cx="3483102" cy="246221"/>
          </a:xfrm>
          <a:prstGeom prst="rect">
            <a:avLst/>
          </a:prstGeom>
          <a:noFill/>
        </p:spPr>
        <p:txBody>
          <a:bodyPr wrap="square" rtlCol="0">
            <a:spAutoFit/>
          </a:bodyPr>
          <a:lstStyle/>
          <a:p>
            <a:r>
              <a:rPr lang="en-US" sz="1000" dirty="0">
                <a:solidFill>
                  <a:schemeClr val="bg2">
                    <a:lumMod val="60000"/>
                    <a:lumOff val="40000"/>
                  </a:schemeClr>
                </a:solidFill>
              </a:rPr>
              <a:t>Process concept figure from González-Rivero et al. (2014)</a:t>
            </a:r>
          </a:p>
        </p:txBody>
      </p:sp>
      <p:pic>
        <p:nvPicPr>
          <p:cNvPr id="6" name="Google Shape;89;p16">
            <a:extLst>
              <a:ext uri="{FF2B5EF4-FFF2-40B4-BE49-F238E27FC236}">
                <a16:creationId xmlns:a16="http://schemas.microsoft.com/office/drawing/2014/main" id="{DF2E0322-6023-41F4-97E8-BC981091217A}"/>
              </a:ext>
            </a:extLst>
          </p:cNvPr>
          <p:cNvPicPr preferRelativeResize="0"/>
          <p:nvPr/>
        </p:nvPicPr>
        <p:blipFill rotWithShape="1">
          <a:blip r:embed="rId3">
            <a:alphaModFix/>
          </a:blip>
          <a:srcRect l="17310" r="15024"/>
          <a:stretch/>
        </p:blipFill>
        <p:spPr>
          <a:xfrm>
            <a:off x="5714010" y="1176954"/>
            <a:ext cx="3483103" cy="2964001"/>
          </a:xfrm>
          <a:prstGeom prst="rect">
            <a:avLst/>
          </a:prstGeom>
          <a:noFill/>
          <a:ln>
            <a:noFill/>
          </a:ln>
          <a:effectLst>
            <a:outerShdw blurRad="50800" dist="38100" dir="2700000" algn="tl" rotWithShape="0">
              <a:prstClr val="black">
                <a:alpha val="40000"/>
              </a:prstClr>
            </a:outerShdw>
          </a:effectLst>
        </p:spPr>
      </p:pic>
      <p:pic>
        <p:nvPicPr>
          <p:cNvPr id="7" name="Inhaltsplatzhalter 5">
            <a:extLst>
              <a:ext uri="{FF2B5EF4-FFF2-40B4-BE49-F238E27FC236}">
                <a16:creationId xmlns:a16="http://schemas.microsoft.com/office/drawing/2014/main" id="{E972752D-89DA-4F8A-B18E-EB23E8D5B554}"/>
              </a:ext>
            </a:extLst>
          </p:cNvPr>
          <p:cNvPicPr>
            <a:picLocks noChangeAspect="1"/>
          </p:cNvPicPr>
          <p:nvPr/>
        </p:nvPicPr>
        <p:blipFill rotWithShape="1">
          <a:blip r:embed="rId4">
            <a:extLst>
              <a:ext uri="{28A0092B-C50C-407E-A947-70E740481C1C}">
                <a14:useLocalDpi xmlns:a14="http://schemas.microsoft.com/office/drawing/2010/main" val="0"/>
              </a:ext>
            </a:extLst>
          </a:blip>
          <a:srcRect l="54687"/>
          <a:stretch/>
        </p:blipFill>
        <p:spPr>
          <a:xfrm>
            <a:off x="6450676" y="1376100"/>
            <a:ext cx="2009771" cy="2808572"/>
          </a:xfrm>
          <a:prstGeom prst="rect">
            <a:avLst/>
          </a:prstGeom>
          <a:ln>
            <a:solidFill>
              <a:schemeClr val="accent1">
                <a:lumMod val="60000"/>
                <a:lumOff val="40000"/>
              </a:schemeClr>
            </a:solidFill>
          </a:ln>
          <a:effectLst>
            <a:outerShdw blurRad="50800" dir="14400000">
              <a:srgbClr val="000000">
                <a:alpha val="40000"/>
              </a:srgbClr>
            </a:outerShdw>
          </a:effectLst>
        </p:spPr>
      </p:pic>
      <p:grpSp>
        <p:nvGrpSpPr>
          <p:cNvPr id="8" name="Gruppieren 7">
            <a:extLst>
              <a:ext uri="{FF2B5EF4-FFF2-40B4-BE49-F238E27FC236}">
                <a16:creationId xmlns:a16="http://schemas.microsoft.com/office/drawing/2014/main" id="{782AF49A-205E-4D5E-8087-541C53035908}"/>
              </a:ext>
            </a:extLst>
          </p:cNvPr>
          <p:cNvGrpSpPr/>
          <p:nvPr/>
        </p:nvGrpSpPr>
        <p:grpSpPr>
          <a:xfrm>
            <a:off x="7829767" y="1517500"/>
            <a:ext cx="566292" cy="2020131"/>
            <a:chOff x="6467979" y="2367746"/>
            <a:chExt cx="903766" cy="3006474"/>
          </a:xfrm>
        </p:grpSpPr>
        <p:sp>
          <p:nvSpPr>
            <p:cNvPr id="9" name="Textfeld 8">
              <a:extLst>
                <a:ext uri="{FF2B5EF4-FFF2-40B4-BE49-F238E27FC236}">
                  <a16:creationId xmlns:a16="http://schemas.microsoft.com/office/drawing/2014/main" id="{8075E1E5-9D84-4B02-B5D1-19AEC1E77324}"/>
                </a:ext>
              </a:extLst>
            </p:cNvPr>
            <p:cNvSpPr txBox="1"/>
            <p:nvPr/>
          </p:nvSpPr>
          <p:spPr>
            <a:xfrm>
              <a:off x="6467979" y="2367746"/>
              <a:ext cx="903766" cy="412246"/>
            </a:xfrm>
            <a:prstGeom prst="rect">
              <a:avLst/>
            </a:prstGeom>
            <a:solidFill>
              <a:schemeClr val="bg1"/>
            </a:solidFill>
          </p:spPr>
          <p:txBody>
            <a:bodyPr wrap="square" rtlCol="0">
              <a:spAutoFit/>
            </a:bodyPr>
            <a:lstStyle/>
            <a:p>
              <a:r>
                <a:rPr lang="de-DE" sz="600" dirty="0" err="1">
                  <a:solidFill>
                    <a:schemeClr val="tx1"/>
                  </a:solidFill>
                </a:rPr>
                <a:t>Functional</a:t>
              </a:r>
              <a:r>
                <a:rPr lang="de-DE" sz="600" dirty="0">
                  <a:solidFill>
                    <a:schemeClr val="tx1"/>
                  </a:solidFill>
                </a:rPr>
                <a:t> </a:t>
              </a:r>
              <a:r>
                <a:rPr lang="de-DE" sz="600" dirty="0" err="1">
                  <a:solidFill>
                    <a:schemeClr val="tx1"/>
                  </a:solidFill>
                </a:rPr>
                <a:t>group</a:t>
              </a:r>
              <a:r>
                <a:rPr lang="de-DE" sz="600" dirty="0">
                  <a:solidFill>
                    <a:schemeClr val="tx1"/>
                  </a:solidFill>
                </a:rPr>
                <a:t> 0</a:t>
              </a:r>
              <a:endParaRPr lang="en-US" sz="600" dirty="0">
                <a:solidFill>
                  <a:schemeClr val="tx1"/>
                </a:solidFill>
              </a:endParaRPr>
            </a:p>
          </p:txBody>
        </p:sp>
        <p:sp>
          <p:nvSpPr>
            <p:cNvPr id="10" name="Textfeld 9">
              <a:extLst>
                <a:ext uri="{FF2B5EF4-FFF2-40B4-BE49-F238E27FC236}">
                  <a16:creationId xmlns:a16="http://schemas.microsoft.com/office/drawing/2014/main" id="{B63A8E52-3164-4106-B617-9BBD410283EA}"/>
                </a:ext>
              </a:extLst>
            </p:cNvPr>
            <p:cNvSpPr txBox="1"/>
            <p:nvPr/>
          </p:nvSpPr>
          <p:spPr>
            <a:xfrm>
              <a:off x="6467979" y="3654278"/>
              <a:ext cx="903766" cy="412246"/>
            </a:xfrm>
            <a:prstGeom prst="rect">
              <a:avLst/>
            </a:prstGeom>
            <a:solidFill>
              <a:schemeClr val="bg1"/>
            </a:solidFill>
          </p:spPr>
          <p:txBody>
            <a:bodyPr wrap="square" rtlCol="0">
              <a:spAutoFit/>
            </a:bodyPr>
            <a:lstStyle/>
            <a:p>
              <a:r>
                <a:rPr lang="de-DE" sz="600" dirty="0" err="1">
                  <a:solidFill>
                    <a:sysClr val="windowText" lastClr="000000"/>
                  </a:solidFill>
                </a:rPr>
                <a:t>Functional</a:t>
              </a:r>
              <a:r>
                <a:rPr lang="de-DE" sz="600" dirty="0">
                  <a:solidFill>
                    <a:sysClr val="windowText" lastClr="000000"/>
                  </a:solidFill>
                </a:rPr>
                <a:t> </a:t>
              </a:r>
              <a:r>
                <a:rPr lang="de-DE" sz="600" dirty="0" err="1">
                  <a:solidFill>
                    <a:sysClr val="windowText" lastClr="000000"/>
                  </a:solidFill>
                </a:rPr>
                <a:t>group</a:t>
              </a:r>
              <a:r>
                <a:rPr lang="de-DE" sz="600" dirty="0">
                  <a:solidFill>
                    <a:sysClr val="windowText" lastClr="000000"/>
                  </a:solidFill>
                </a:rPr>
                <a:t> 1</a:t>
              </a:r>
              <a:endParaRPr lang="en-US" sz="600" dirty="0">
                <a:solidFill>
                  <a:sysClr val="windowText" lastClr="000000"/>
                </a:solidFill>
              </a:endParaRPr>
            </a:p>
          </p:txBody>
        </p:sp>
        <p:sp>
          <p:nvSpPr>
            <p:cNvPr id="11" name="Textfeld 10">
              <a:extLst>
                <a:ext uri="{FF2B5EF4-FFF2-40B4-BE49-F238E27FC236}">
                  <a16:creationId xmlns:a16="http://schemas.microsoft.com/office/drawing/2014/main" id="{AA75668A-49A7-4060-86E3-5390F0F42ACC}"/>
                </a:ext>
              </a:extLst>
            </p:cNvPr>
            <p:cNvSpPr txBox="1"/>
            <p:nvPr/>
          </p:nvSpPr>
          <p:spPr>
            <a:xfrm>
              <a:off x="6467979" y="4961974"/>
              <a:ext cx="903766" cy="412246"/>
            </a:xfrm>
            <a:prstGeom prst="rect">
              <a:avLst/>
            </a:prstGeom>
            <a:solidFill>
              <a:schemeClr val="bg1"/>
            </a:solidFill>
          </p:spPr>
          <p:txBody>
            <a:bodyPr wrap="square" rtlCol="0">
              <a:spAutoFit/>
            </a:bodyPr>
            <a:lstStyle/>
            <a:p>
              <a:r>
                <a:rPr lang="de-DE" sz="600" dirty="0" err="1">
                  <a:solidFill>
                    <a:sysClr val="windowText" lastClr="000000"/>
                  </a:solidFill>
                </a:rPr>
                <a:t>Functional</a:t>
              </a:r>
              <a:r>
                <a:rPr lang="de-DE" sz="600" dirty="0">
                  <a:solidFill>
                    <a:sysClr val="windowText" lastClr="000000"/>
                  </a:solidFill>
                </a:rPr>
                <a:t> </a:t>
              </a:r>
              <a:r>
                <a:rPr lang="de-DE" sz="600" dirty="0" err="1">
                  <a:solidFill>
                    <a:sysClr val="windowText" lastClr="000000"/>
                  </a:solidFill>
                </a:rPr>
                <a:t>group</a:t>
              </a:r>
              <a:r>
                <a:rPr lang="de-DE" sz="600" dirty="0">
                  <a:solidFill>
                    <a:sysClr val="windowText" lastClr="000000"/>
                  </a:solidFill>
                </a:rPr>
                <a:t> 2</a:t>
              </a:r>
              <a:endParaRPr lang="en-US" sz="600" dirty="0">
                <a:solidFill>
                  <a:sysClr val="windowText" lastClr="000000"/>
                </a:solidFill>
              </a:endParaRPr>
            </a:p>
          </p:txBody>
        </p:sp>
      </p:grpSp>
      <p:pic>
        <p:nvPicPr>
          <p:cNvPr id="12" name="Picture 2">
            <a:extLst>
              <a:ext uri="{FF2B5EF4-FFF2-40B4-BE49-F238E27FC236}">
                <a16:creationId xmlns:a16="http://schemas.microsoft.com/office/drawing/2014/main" id="{305ED58C-5C59-4596-9459-D0EA1ABC0B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8810" y="1455689"/>
            <a:ext cx="2758335" cy="26852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A25420FA-A384-4363-835B-917E7DCFE23F}"/>
              </a:ext>
            </a:extLst>
          </p:cNvPr>
          <p:cNvSpPr txBox="1"/>
          <p:nvPr/>
        </p:nvSpPr>
        <p:spPr>
          <a:xfrm>
            <a:off x="8630262" y="4508445"/>
            <a:ext cx="450641" cy="307777"/>
          </a:xfrm>
          <a:prstGeom prst="rect">
            <a:avLst/>
          </a:prstGeom>
          <a:noFill/>
        </p:spPr>
        <p:txBody>
          <a:bodyPr wrap="square" rtlCol="0">
            <a:spAutoFit/>
          </a:bodyPr>
          <a:lstStyle/>
          <a:p>
            <a:r>
              <a:rPr lang="de-DE" dirty="0"/>
              <a:t>3/7</a:t>
            </a:r>
            <a:endParaRPr lang="en-US" dirty="0"/>
          </a:p>
        </p:txBody>
      </p:sp>
    </p:spTree>
    <p:extLst>
      <p:ext uri="{BB962C8B-B14F-4D97-AF65-F5344CB8AC3E}">
        <p14:creationId xmlns:p14="http://schemas.microsoft.com/office/powerpoint/2010/main" val="350709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C20F34-5B77-45CE-AF55-FA4AD5429713}"/>
              </a:ext>
            </a:extLst>
          </p:cNvPr>
          <p:cNvSpPr>
            <a:spLocks noGrp="1"/>
          </p:cNvSpPr>
          <p:nvPr>
            <p:ph type="title"/>
          </p:nvPr>
        </p:nvSpPr>
        <p:spPr/>
        <p:txBody>
          <a:bodyPr>
            <a:normAutofit fontScale="90000"/>
          </a:bodyPr>
          <a:lstStyle/>
          <a:p>
            <a:r>
              <a:rPr lang="de-DE" dirty="0"/>
              <a:t>Work in </a:t>
            </a:r>
            <a:r>
              <a:rPr lang="de-DE" dirty="0" err="1"/>
              <a:t>progress</a:t>
            </a:r>
            <a:r>
              <a:rPr lang="de-DE" dirty="0"/>
              <a:t> …</a:t>
            </a:r>
            <a:endParaRPr lang="en-US" dirty="0"/>
          </a:p>
        </p:txBody>
      </p:sp>
      <p:sp>
        <p:nvSpPr>
          <p:cNvPr id="3" name="Textplatzhalter 2">
            <a:extLst>
              <a:ext uri="{FF2B5EF4-FFF2-40B4-BE49-F238E27FC236}">
                <a16:creationId xmlns:a16="http://schemas.microsoft.com/office/drawing/2014/main" id="{60AA5F23-5FC3-4B6B-B8FB-562192C485D2}"/>
              </a:ext>
            </a:extLst>
          </p:cNvPr>
          <p:cNvSpPr>
            <a:spLocks noGrp="1"/>
          </p:cNvSpPr>
          <p:nvPr>
            <p:ph type="body" idx="1"/>
          </p:nvPr>
        </p:nvSpPr>
        <p:spPr/>
        <p:txBody>
          <a:bodyPr/>
          <a:lstStyle/>
          <a:p>
            <a:r>
              <a:rPr lang="de-DE" dirty="0"/>
              <a:t>Transfer </a:t>
            </a:r>
            <a:r>
              <a:rPr lang="de-DE" dirty="0" err="1"/>
              <a:t>learning</a:t>
            </a:r>
            <a:r>
              <a:rPr lang="de-DE" dirty="0"/>
              <a:t> </a:t>
            </a:r>
            <a:r>
              <a:rPr lang="de-DE" dirty="0">
                <a:sym typeface="Wingdings" panose="05000000000000000000" pitchFamily="2" charset="2"/>
              </a:rPr>
              <a:t> </a:t>
            </a:r>
            <a:r>
              <a:rPr lang="de-DE" dirty="0" err="1"/>
              <a:t>Pretrained</a:t>
            </a:r>
            <a:r>
              <a:rPr lang="de-DE" dirty="0"/>
              <a:t> NNs (</a:t>
            </a:r>
            <a:r>
              <a:rPr lang="de-DE" dirty="0" err="1"/>
              <a:t>ImageNet</a:t>
            </a:r>
            <a:r>
              <a:rPr lang="de-DE" dirty="0"/>
              <a:t>, ~14 mio. ‚</a:t>
            </a:r>
            <a:r>
              <a:rPr lang="de-DE" dirty="0" err="1"/>
              <a:t>worldly</a:t>
            </a:r>
            <a:r>
              <a:rPr lang="de-DE" dirty="0"/>
              <a:t> </a:t>
            </a:r>
            <a:r>
              <a:rPr lang="de-DE" dirty="0" err="1"/>
              <a:t>images</a:t>
            </a:r>
            <a:r>
              <a:rPr lang="de-DE" dirty="0"/>
              <a:t>‘)</a:t>
            </a:r>
          </a:p>
          <a:p>
            <a:pPr lvl="1"/>
            <a:r>
              <a:rPr lang="de-DE" dirty="0" err="1"/>
              <a:t>VGGnet</a:t>
            </a:r>
            <a:r>
              <a:rPr lang="de-DE" dirty="0"/>
              <a:t>, </a:t>
            </a:r>
            <a:r>
              <a:rPr lang="de-DE" dirty="0" err="1"/>
              <a:t>Hugginface</a:t>
            </a:r>
            <a:r>
              <a:rPr lang="de-DE" dirty="0"/>
              <a:t> VIT</a:t>
            </a:r>
          </a:p>
          <a:p>
            <a:r>
              <a:rPr lang="de-DE" i="1" dirty="0" err="1"/>
              <a:t>NumPy</a:t>
            </a:r>
            <a:r>
              <a:rPr lang="de-DE" dirty="0"/>
              <a:t> </a:t>
            </a:r>
            <a:r>
              <a:rPr lang="de-DE" dirty="0" err="1"/>
              <a:t>arrays</a:t>
            </a:r>
            <a:r>
              <a:rPr lang="de-DE" dirty="0"/>
              <a:t> </a:t>
            </a:r>
            <a:r>
              <a:rPr lang="de-DE" dirty="0" err="1"/>
              <a:t>saved</a:t>
            </a:r>
            <a:r>
              <a:rPr lang="de-DE" dirty="0"/>
              <a:t> </a:t>
            </a:r>
            <a:r>
              <a:rPr lang="de-DE" dirty="0" err="1"/>
              <a:t>as</a:t>
            </a:r>
            <a:r>
              <a:rPr lang="de-DE" dirty="0"/>
              <a:t> .</a:t>
            </a:r>
            <a:r>
              <a:rPr lang="de-DE" b="1" i="1" dirty="0"/>
              <a:t>h5py</a:t>
            </a:r>
            <a:r>
              <a:rPr lang="de-DE" dirty="0"/>
              <a:t> </a:t>
            </a:r>
            <a:r>
              <a:rPr lang="de-DE" dirty="0" err="1"/>
              <a:t>package</a:t>
            </a:r>
            <a:r>
              <a:rPr lang="de-DE" dirty="0"/>
              <a:t> </a:t>
            </a:r>
            <a:r>
              <a:rPr lang="de-DE" dirty="0">
                <a:sym typeface="Wingdings" panose="05000000000000000000" pitchFamily="2" charset="2"/>
              </a:rPr>
              <a:t> limited </a:t>
            </a:r>
            <a:r>
              <a:rPr lang="en-US" dirty="0">
                <a:sym typeface="Wingdings" panose="05000000000000000000" pitchFamily="2" charset="2"/>
              </a:rPr>
              <a:t>amount</a:t>
            </a:r>
            <a:r>
              <a:rPr lang="de-DE" dirty="0">
                <a:sym typeface="Wingdings" panose="05000000000000000000" pitchFamily="2" charset="2"/>
              </a:rPr>
              <a:t>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images</a:t>
            </a:r>
            <a:r>
              <a:rPr lang="de-DE" dirty="0">
                <a:sym typeface="Wingdings" panose="05000000000000000000" pitchFamily="2" charset="2"/>
              </a:rPr>
              <a:t> at a time, </a:t>
            </a:r>
            <a:r>
              <a:rPr lang="de-DE" dirty="0" err="1">
                <a:sym typeface="Wingdings" panose="05000000000000000000" pitchFamily="2" charset="2"/>
              </a:rPr>
              <a:t>continuously</a:t>
            </a:r>
            <a:r>
              <a:rPr lang="de-DE" dirty="0">
                <a:sym typeface="Wingdings" panose="05000000000000000000" pitchFamily="2" charset="2"/>
              </a:rPr>
              <a:t> </a:t>
            </a:r>
            <a:r>
              <a:rPr lang="de-DE" dirty="0" err="1">
                <a:sym typeface="Wingdings" panose="05000000000000000000" pitchFamily="2" charset="2"/>
              </a:rPr>
              <a:t>occupies</a:t>
            </a:r>
            <a:r>
              <a:rPr lang="de-DE" dirty="0">
                <a:sym typeface="Wingdings" panose="05000000000000000000" pitchFamily="2" charset="2"/>
              </a:rPr>
              <a:t> </a:t>
            </a:r>
            <a:r>
              <a:rPr lang="de-DE" dirty="0" err="1">
                <a:sym typeface="Wingdings" panose="05000000000000000000" pitchFamily="2" charset="2"/>
              </a:rPr>
              <a:t>memory</a:t>
            </a:r>
            <a:r>
              <a:rPr lang="de-DE" dirty="0">
                <a:sym typeface="Wingdings" panose="05000000000000000000" pitchFamily="2" charset="2"/>
              </a:rPr>
              <a:t> </a:t>
            </a:r>
          </a:p>
          <a:p>
            <a:r>
              <a:rPr lang="de-DE" dirty="0" err="1">
                <a:sym typeface="Wingdings" panose="05000000000000000000" pitchFamily="2" charset="2"/>
              </a:rPr>
              <a:t>Solved</a:t>
            </a:r>
            <a:r>
              <a:rPr lang="de-DE" dirty="0">
                <a:sym typeface="Wingdings" panose="05000000000000000000" pitchFamily="2" charset="2"/>
              </a:rPr>
              <a:t>: </a:t>
            </a:r>
            <a:r>
              <a:rPr lang="de-DE" dirty="0" err="1">
                <a:sym typeface="Wingdings" panose="05000000000000000000" pitchFamily="2" charset="2"/>
              </a:rPr>
              <a:t>PyTorch</a:t>
            </a:r>
            <a:r>
              <a:rPr lang="de-DE" dirty="0">
                <a:sym typeface="Wingdings" panose="05000000000000000000" pitchFamily="2" charset="2"/>
              </a:rPr>
              <a:t> </a:t>
            </a:r>
            <a:r>
              <a:rPr lang="de-DE" b="1" i="1" dirty="0" err="1">
                <a:sym typeface="Wingdings" panose="05000000000000000000" pitchFamily="2" charset="2"/>
              </a:rPr>
              <a:t>dataset</a:t>
            </a:r>
            <a:r>
              <a:rPr lang="de-DE" dirty="0">
                <a:sym typeface="Wingdings" panose="05000000000000000000" pitchFamily="2" charset="2"/>
              </a:rPr>
              <a:t> </a:t>
            </a:r>
            <a:r>
              <a:rPr lang="de-DE" dirty="0" err="1">
                <a:sym typeface="Wingdings" panose="05000000000000000000" pitchFamily="2" charset="2"/>
              </a:rPr>
              <a:t>class</a:t>
            </a:r>
            <a:r>
              <a:rPr lang="de-DE" dirty="0">
                <a:sym typeface="Wingdings" panose="05000000000000000000" pitchFamily="2" charset="2"/>
              </a:rPr>
              <a:t>, </a:t>
            </a:r>
            <a:r>
              <a:rPr lang="de-DE" dirty="0" err="1">
                <a:sym typeface="Wingdings" panose="05000000000000000000" pitchFamily="2" charset="2"/>
              </a:rPr>
              <a:t>processing</a:t>
            </a:r>
            <a:r>
              <a:rPr lang="de-DE" dirty="0">
                <a:sym typeface="Wingdings" panose="05000000000000000000" pitchFamily="2" charset="2"/>
              </a:rPr>
              <a:t> fastest an </a:t>
            </a:r>
            <a:r>
              <a:rPr lang="de-DE" dirty="0" err="1">
                <a:sym typeface="Wingdings" panose="05000000000000000000" pitchFamily="2" charset="2"/>
              </a:rPr>
              <a:t>easiest</a:t>
            </a:r>
            <a:endParaRPr lang="de-DE" dirty="0">
              <a:sym typeface="Wingdings" panose="05000000000000000000" pitchFamily="2" charset="2"/>
            </a:endParaRPr>
          </a:p>
          <a:p>
            <a:r>
              <a:rPr lang="de-DE" dirty="0">
                <a:sym typeface="Wingdings" panose="05000000000000000000" pitchFamily="2" charset="2"/>
              </a:rPr>
              <a:t> </a:t>
            </a:r>
            <a:r>
              <a:rPr lang="de-DE" b="1" dirty="0" err="1"/>
              <a:t>GoogLeNet</a:t>
            </a:r>
            <a:r>
              <a:rPr lang="de-DE" dirty="0"/>
              <a:t> (CNN, Inception </a:t>
            </a:r>
            <a:r>
              <a:rPr lang="de-DE" dirty="0" err="1"/>
              <a:t>architecture</a:t>
            </a:r>
            <a:r>
              <a:rPr lang="de-DE" dirty="0"/>
              <a:t>) </a:t>
            </a:r>
          </a:p>
          <a:p>
            <a:pPr lvl="1"/>
            <a:r>
              <a:rPr lang="de-DE" dirty="0"/>
              <a:t>(</a:t>
            </a:r>
            <a:r>
              <a:rPr lang="de-DE" dirty="0" err="1"/>
              <a:t>quite</a:t>
            </a:r>
            <a:r>
              <a:rPr lang="de-DE" dirty="0"/>
              <a:t> </a:t>
            </a:r>
            <a:r>
              <a:rPr lang="de-DE" dirty="0" err="1"/>
              <a:t>economic</a:t>
            </a:r>
            <a:r>
              <a:rPr lang="de-DE" dirty="0"/>
              <a:t>…</a:t>
            </a:r>
            <a:r>
              <a:rPr lang="de-DE" dirty="0" err="1"/>
              <a:t>trains</a:t>
            </a:r>
            <a:r>
              <a:rPr lang="de-DE" dirty="0"/>
              <a:t> </a:t>
            </a:r>
            <a:r>
              <a:rPr lang="de-DE" dirty="0" err="1"/>
              <a:t>faster</a:t>
            </a:r>
            <a:r>
              <a:rPr lang="de-DE" dirty="0"/>
              <a:t> </a:t>
            </a:r>
            <a:r>
              <a:rPr lang="de-DE" dirty="0" err="1"/>
              <a:t>than</a:t>
            </a:r>
            <a:r>
              <a:rPr lang="de-DE" dirty="0"/>
              <a:t> VGG …)</a:t>
            </a:r>
          </a:p>
          <a:p>
            <a:pPr lvl="1"/>
            <a:r>
              <a:rPr lang="en-US" dirty="0">
                <a:sym typeface="Wingdings" panose="05000000000000000000" pitchFamily="2" charset="2"/>
              </a:rPr>
              <a:t> Requires input image normalization according to ImageNet data</a:t>
            </a:r>
            <a:endParaRPr lang="en-US" dirty="0"/>
          </a:p>
          <a:p>
            <a:endParaRPr lang="en-US" dirty="0"/>
          </a:p>
        </p:txBody>
      </p:sp>
      <p:sp>
        <p:nvSpPr>
          <p:cNvPr id="4" name="Textfeld 3">
            <a:extLst>
              <a:ext uri="{FF2B5EF4-FFF2-40B4-BE49-F238E27FC236}">
                <a16:creationId xmlns:a16="http://schemas.microsoft.com/office/drawing/2014/main" id="{7DCE897C-CB29-482E-9D78-CB419EF8B223}"/>
              </a:ext>
            </a:extLst>
          </p:cNvPr>
          <p:cNvSpPr txBox="1"/>
          <p:nvPr/>
        </p:nvSpPr>
        <p:spPr>
          <a:xfrm>
            <a:off x="8630262" y="4508445"/>
            <a:ext cx="450641" cy="307777"/>
          </a:xfrm>
          <a:prstGeom prst="rect">
            <a:avLst/>
          </a:prstGeom>
          <a:noFill/>
        </p:spPr>
        <p:txBody>
          <a:bodyPr wrap="square" rtlCol="0">
            <a:spAutoFit/>
          </a:bodyPr>
          <a:lstStyle/>
          <a:p>
            <a:r>
              <a:rPr lang="de-DE" dirty="0"/>
              <a:t>4/7</a:t>
            </a:r>
            <a:endParaRPr lang="en-US" dirty="0"/>
          </a:p>
        </p:txBody>
      </p:sp>
    </p:spTree>
    <p:extLst>
      <p:ext uri="{BB962C8B-B14F-4D97-AF65-F5344CB8AC3E}">
        <p14:creationId xmlns:p14="http://schemas.microsoft.com/office/powerpoint/2010/main" val="3687338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165D30-9AFA-427C-9A63-B5AA38268E30}"/>
              </a:ext>
            </a:extLst>
          </p:cNvPr>
          <p:cNvSpPr>
            <a:spLocks noGrp="1"/>
          </p:cNvSpPr>
          <p:nvPr>
            <p:ph type="title"/>
          </p:nvPr>
        </p:nvSpPr>
        <p:spPr/>
        <p:txBody>
          <a:bodyPr>
            <a:normAutofit fontScale="90000"/>
          </a:bodyPr>
          <a:lstStyle/>
          <a:p>
            <a:r>
              <a:rPr lang="de-DE" dirty="0" err="1"/>
              <a:t>GoogLeNet</a:t>
            </a:r>
            <a:r>
              <a:rPr lang="de-DE" dirty="0"/>
              <a:t> // </a:t>
            </a:r>
            <a:r>
              <a:rPr lang="de-DE" dirty="0" err="1"/>
              <a:t>Results</a:t>
            </a:r>
            <a:endParaRPr lang="en-US" dirty="0"/>
          </a:p>
        </p:txBody>
      </p:sp>
      <p:sp>
        <p:nvSpPr>
          <p:cNvPr id="3" name="Textplatzhalter 2">
            <a:extLst>
              <a:ext uri="{FF2B5EF4-FFF2-40B4-BE49-F238E27FC236}">
                <a16:creationId xmlns:a16="http://schemas.microsoft.com/office/drawing/2014/main" id="{D5D9A249-35B4-45BF-84C1-7EE3A28B0803}"/>
              </a:ext>
            </a:extLst>
          </p:cNvPr>
          <p:cNvSpPr>
            <a:spLocks noGrp="1"/>
          </p:cNvSpPr>
          <p:nvPr>
            <p:ph type="body" idx="1"/>
          </p:nvPr>
        </p:nvSpPr>
        <p:spPr/>
        <p:txBody>
          <a:bodyPr/>
          <a:lstStyle/>
          <a:p>
            <a:r>
              <a:rPr lang="de-DE" dirty="0" err="1"/>
              <a:t>Pretrained</a:t>
            </a:r>
            <a:r>
              <a:rPr lang="de-DE" dirty="0"/>
              <a:t> </a:t>
            </a:r>
            <a:r>
              <a:rPr lang="de-DE" dirty="0" err="1"/>
              <a:t>model</a:t>
            </a:r>
            <a:r>
              <a:rPr lang="de-DE" dirty="0">
                <a:sym typeface="Wingdings" panose="05000000000000000000" pitchFamily="2" charset="2"/>
              </a:rPr>
              <a:t> </a:t>
            </a:r>
            <a:r>
              <a:rPr lang="de-DE" dirty="0" err="1">
                <a:sym typeface="Wingdings" panose="05000000000000000000" pitchFamily="2" charset="2"/>
              </a:rPr>
              <a:t>fine-tuned</a:t>
            </a:r>
            <a:r>
              <a:rPr lang="de-DE" dirty="0">
                <a:sym typeface="Wingdings" panose="05000000000000000000" pitchFamily="2" charset="2"/>
              </a:rPr>
              <a:t> FC Layer = 83,9% </a:t>
            </a:r>
            <a:r>
              <a:rPr lang="de-DE" dirty="0" err="1">
                <a:sym typeface="Wingdings" panose="05000000000000000000" pitchFamily="2" charset="2"/>
              </a:rPr>
              <a:t>accurate</a:t>
            </a:r>
            <a:endParaRPr lang="de-DE" dirty="0"/>
          </a:p>
          <a:p>
            <a:pPr lvl="1"/>
            <a:r>
              <a:rPr lang="de-DE" dirty="0"/>
              <a:t>Save </a:t>
            </a:r>
            <a:r>
              <a:rPr lang="de-DE" dirty="0" err="1"/>
              <a:t>weights</a:t>
            </a:r>
            <a:r>
              <a:rPr lang="de-DE" dirty="0"/>
              <a:t>/</a:t>
            </a:r>
            <a:r>
              <a:rPr lang="de-DE" dirty="0" err="1"/>
              <a:t>optimzer</a:t>
            </a:r>
            <a:r>
              <a:rPr lang="de-DE" dirty="0"/>
              <a:t> </a:t>
            </a:r>
            <a:r>
              <a:rPr lang="de-DE" dirty="0" err="1"/>
              <a:t>function</a:t>
            </a:r>
            <a:r>
              <a:rPr lang="de-DE" dirty="0"/>
              <a:t> and </a:t>
            </a:r>
            <a:r>
              <a:rPr lang="de-DE" dirty="0" err="1"/>
              <a:t>run</a:t>
            </a:r>
            <a:r>
              <a:rPr lang="de-DE" dirty="0"/>
              <a:t> </a:t>
            </a:r>
            <a:r>
              <a:rPr lang="de-DE" dirty="0" err="1"/>
              <a:t>again</a:t>
            </a:r>
            <a:r>
              <a:rPr lang="de-DE" dirty="0"/>
              <a:t> (2hrs/</a:t>
            </a:r>
            <a:r>
              <a:rPr lang="de-DE" dirty="0" err="1"/>
              <a:t>epoch</a:t>
            </a:r>
            <a:r>
              <a:rPr lang="de-DE" dirty="0"/>
              <a:t>/</a:t>
            </a:r>
            <a:r>
              <a:rPr lang="de-DE" dirty="0" err="1"/>
              <a:t>one</a:t>
            </a:r>
            <a:r>
              <a:rPr lang="de-DE" dirty="0"/>
              <a:t> </a:t>
            </a:r>
            <a:r>
              <a:rPr lang="de-DE" dirty="0" err="1"/>
              <a:t>dataset</a:t>
            </a:r>
            <a:r>
              <a:rPr lang="de-DE" dirty="0"/>
              <a:t>)</a:t>
            </a:r>
          </a:p>
          <a:p>
            <a:pPr lvl="1"/>
            <a:r>
              <a:rPr lang="en-US" dirty="0">
                <a:sym typeface="Wingdings" panose="05000000000000000000" pitchFamily="2" charset="2"/>
              </a:rPr>
              <a:t> T</a:t>
            </a:r>
            <a:r>
              <a:rPr lang="en-US" dirty="0"/>
              <a:t>raining again with saved weights =&gt; 4 epochs in total </a:t>
            </a:r>
            <a:r>
              <a:rPr lang="en-US" b="1" dirty="0"/>
              <a:t>= ~86% accuracy</a:t>
            </a:r>
          </a:p>
        </p:txBody>
      </p:sp>
      <p:sp>
        <p:nvSpPr>
          <p:cNvPr id="4" name="Textfeld 3">
            <a:extLst>
              <a:ext uri="{FF2B5EF4-FFF2-40B4-BE49-F238E27FC236}">
                <a16:creationId xmlns:a16="http://schemas.microsoft.com/office/drawing/2014/main" id="{ABA93869-FE5B-4020-966A-DFD88A622BC8}"/>
              </a:ext>
            </a:extLst>
          </p:cNvPr>
          <p:cNvSpPr txBox="1"/>
          <p:nvPr/>
        </p:nvSpPr>
        <p:spPr>
          <a:xfrm>
            <a:off x="8630262" y="4508445"/>
            <a:ext cx="450641" cy="307777"/>
          </a:xfrm>
          <a:prstGeom prst="rect">
            <a:avLst/>
          </a:prstGeom>
          <a:noFill/>
        </p:spPr>
        <p:txBody>
          <a:bodyPr wrap="square" rtlCol="0">
            <a:spAutoFit/>
          </a:bodyPr>
          <a:lstStyle/>
          <a:p>
            <a:r>
              <a:rPr lang="de-DE" dirty="0"/>
              <a:t>5/7</a:t>
            </a:r>
            <a:endParaRPr lang="en-US" dirty="0"/>
          </a:p>
        </p:txBody>
      </p:sp>
      <p:pic>
        <p:nvPicPr>
          <p:cNvPr id="3074" name="Picture 2">
            <a:extLst>
              <a:ext uri="{FF2B5EF4-FFF2-40B4-BE49-F238E27FC236}">
                <a16:creationId xmlns:a16="http://schemas.microsoft.com/office/drawing/2014/main" id="{9863D725-3641-4B12-8A45-81DCCE6F480C}"/>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5930537" y="386664"/>
            <a:ext cx="2699725" cy="8334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1D650EA-B0AF-49E4-A937-0333ED55E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33" y="2542324"/>
            <a:ext cx="3784890" cy="224289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F6E12C4-DBA3-47BF-A179-19A9BDEA9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300" y="2542324"/>
            <a:ext cx="3884203" cy="23017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5783D71E-561C-4517-A14B-E5DD0DF98FB9}"/>
              </a:ext>
            </a:extLst>
          </p:cNvPr>
          <p:cNvSpPr txBox="1"/>
          <p:nvPr/>
        </p:nvSpPr>
        <p:spPr>
          <a:xfrm>
            <a:off x="5556068" y="649511"/>
            <a:ext cx="470263" cy="261610"/>
          </a:xfrm>
          <a:prstGeom prst="rect">
            <a:avLst/>
          </a:prstGeom>
          <a:noFill/>
        </p:spPr>
        <p:txBody>
          <a:bodyPr wrap="square" rtlCol="0">
            <a:spAutoFit/>
          </a:bodyPr>
          <a:lstStyle/>
          <a:p>
            <a:r>
              <a:rPr lang="de-DE" sz="1050" dirty="0">
                <a:solidFill>
                  <a:schemeClr val="bg2">
                    <a:lumMod val="60000"/>
                    <a:lumOff val="40000"/>
                  </a:schemeClr>
                </a:solidFill>
              </a:rPr>
              <a:t>GT</a:t>
            </a:r>
            <a:endParaRPr lang="en-US" dirty="0">
              <a:solidFill>
                <a:schemeClr val="bg2">
                  <a:lumMod val="60000"/>
                  <a:lumOff val="40000"/>
                </a:schemeClr>
              </a:solidFill>
            </a:endParaRPr>
          </a:p>
        </p:txBody>
      </p:sp>
      <p:sp>
        <p:nvSpPr>
          <p:cNvPr id="6" name="Textfeld 5">
            <a:extLst>
              <a:ext uri="{FF2B5EF4-FFF2-40B4-BE49-F238E27FC236}">
                <a16:creationId xmlns:a16="http://schemas.microsoft.com/office/drawing/2014/main" id="{9D4B3D96-87D6-4194-90CD-D1A6291C1C79}"/>
              </a:ext>
            </a:extLst>
          </p:cNvPr>
          <p:cNvSpPr txBox="1"/>
          <p:nvPr/>
        </p:nvSpPr>
        <p:spPr>
          <a:xfrm>
            <a:off x="6918993" y="1243220"/>
            <a:ext cx="1001486" cy="261610"/>
          </a:xfrm>
          <a:prstGeom prst="rect">
            <a:avLst/>
          </a:prstGeom>
          <a:noFill/>
        </p:spPr>
        <p:txBody>
          <a:bodyPr wrap="square" rtlCol="0">
            <a:spAutoFit/>
          </a:bodyPr>
          <a:lstStyle/>
          <a:p>
            <a:r>
              <a:rPr lang="de-DE" sz="1050" dirty="0" err="1">
                <a:solidFill>
                  <a:schemeClr val="bg2">
                    <a:lumMod val="60000"/>
                    <a:lumOff val="40000"/>
                  </a:schemeClr>
                </a:solidFill>
              </a:rPr>
              <a:t>Predicted</a:t>
            </a:r>
            <a:endParaRPr lang="en-US" sz="1050" dirty="0">
              <a:solidFill>
                <a:schemeClr val="bg2">
                  <a:lumMod val="60000"/>
                  <a:lumOff val="40000"/>
                </a:schemeClr>
              </a:solidFill>
            </a:endParaRPr>
          </a:p>
        </p:txBody>
      </p:sp>
    </p:spTree>
    <p:extLst>
      <p:ext uri="{BB962C8B-B14F-4D97-AF65-F5344CB8AC3E}">
        <p14:creationId xmlns:p14="http://schemas.microsoft.com/office/powerpoint/2010/main" val="37054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9BC646-A3CB-49AF-ABF3-67B40C2C5C3F}"/>
              </a:ext>
            </a:extLst>
          </p:cNvPr>
          <p:cNvSpPr>
            <a:spLocks noGrp="1"/>
          </p:cNvSpPr>
          <p:nvPr>
            <p:ph type="title"/>
          </p:nvPr>
        </p:nvSpPr>
        <p:spPr/>
        <p:txBody>
          <a:bodyPr>
            <a:normAutofit fontScale="90000"/>
          </a:bodyPr>
          <a:lstStyle/>
          <a:p>
            <a:r>
              <a:rPr lang="de-DE" dirty="0" err="1"/>
              <a:t>Hurdles</a:t>
            </a:r>
            <a:r>
              <a:rPr lang="de-DE" dirty="0"/>
              <a:t> // </a:t>
            </a:r>
            <a:r>
              <a:rPr lang="de-DE" dirty="0" err="1"/>
              <a:t>Recommendations</a:t>
            </a:r>
            <a:endParaRPr lang="en-US" dirty="0"/>
          </a:p>
        </p:txBody>
      </p:sp>
      <p:sp>
        <p:nvSpPr>
          <p:cNvPr id="3" name="Textplatzhalter 2">
            <a:extLst>
              <a:ext uri="{FF2B5EF4-FFF2-40B4-BE49-F238E27FC236}">
                <a16:creationId xmlns:a16="http://schemas.microsoft.com/office/drawing/2014/main" id="{D635A498-F04F-48FB-8DAD-5AA3A1FB0F80}"/>
              </a:ext>
            </a:extLst>
          </p:cNvPr>
          <p:cNvSpPr>
            <a:spLocks noGrp="1"/>
          </p:cNvSpPr>
          <p:nvPr>
            <p:ph type="body" idx="1"/>
          </p:nvPr>
        </p:nvSpPr>
        <p:spPr/>
        <p:txBody>
          <a:bodyPr>
            <a:normAutofit/>
          </a:bodyPr>
          <a:lstStyle/>
          <a:p>
            <a:r>
              <a:rPr lang="de-DE" dirty="0"/>
              <a:t>Approach </a:t>
            </a:r>
            <a:r>
              <a:rPr lang="de-DE" dirty="0" err="1"/>
              <a:t>synthetical</a:t>
            </a:r>
            <a:r>
              <a:rPr lang="de-DE" dirty="0"/>
              <a:t> </a:t>
            </a:r>
            <a:r>
              <a:rPr lang="de-DE" dirty="0" err="1"/>
              <a:t>data</a:t>
            </a:r>
            <a:r>
              <a:rPr lang="de-DE" dirty="0"/>
              <a:t> and </a:t>
            </a:r>
            <a:r>
              <a:rPr lang="de-DE" dirty="0" err="1"/>
              <a:t>optimize</a:t>
            </a:r>
            <a:r>
              <a:rPr lang="de-DE" dirty="0"/>
              <a:t> </a:t>
            </a:r>
            <a:r>
              <a:rPr lang="de-DE" dirty="0" err="1"/>
              <a:t>image</a:t>
            </a:r>
            <a:r>
              <a:rPr lang="de-DE" dirty="0"/>
              <a:t> </a:t>
            </a:r>
            <a:r>
              <a:rPr lang="de-DE" dirty="0" err="1"/>
              <a:t>borders</a:t>
            </a:r>
            <a:r>
              <a:rPr lang="de-DE" dirty="0"/>
              <a:t> (</a:t>
            </a:r>
            <a:r>
              <a:rPr lang="en-US" dirty="0"/>
              <a:t>mirroring</a:t>
            </a:r>
            <a:r>
              <a:rPr lang="de-DE" dirty="0"/>
              <a:t>)</a:t>
            </a:r>
          </a:p>
          <a:p>
            <a:r>
              <a:rPr lang="de-DE" dirty="0" err="1"/>
              <a:t>Multiscale</a:t>
            </a:r>
            <a:r>
              <a:rPr lang="de-DE" dirty="0"/>
              <a:t> </a:t>
            </a:r>
            <a:r>
              <a:rPr lang="de-DE" dirty="0" err="1"/>
              <a:t>input</a:t>
            </a:r>
            <a:r>
              <a:rPr lang="de-DE" dirty="0"/>
              <a:t>, </a:t>
            </a:r>
            <a:r>
              <a:rPr lang="de-DE" dirty="0" err="1"/>
              <a:t>or</a:t>
            </a:r>
            <a:r>
              <a:rPr lang="de-DE" dirty="0"/>
              <a:t> alternative </a:t>
            </a:r>
            <a:r>
              <a:rPr lang="de-DE" dirty="0" err="1"/>
              <a:t>superpixel</a:t>
            </a:r>
            <a:r>
              <a:rPr lang="de-DE" dirty="0"/>
              <a:t> </a:t>
            </a:r>
            <a:r>
              <a:rPr lang="de-DE" dirty="0" err="1"/>
              <a:t>approaches</a:t>
            </a:r>
            <a:endParaRPr lang="de-DE" dirty="0"/>
          </a:p>
          <a:p>
            <a:pPr lvl="1"/>
            <a:r>
              <a:rPr lang="de-DE" dirty="0"/>
              <a:t>Benchmark </a:t>
            </a:r>
            <a:r>
              <a:rPr lang="de-DE" dirty="0" err="1"/>
              <a:t>datasets</a:t>
            </a:r>
            <a:r>
              <a:rPr lang="de-DE" dirty="0"/>
              <a:t> </a:t>
            </a:r>
            <a:r>
              <a:rPr lang="de-DE" dirty="0" err="1"/>
              <a:t>for</a:t>
            </a:r>
            <a:r>
              <a:rPr lang="de-DE" dirty="0"/>
              <a:t> </a:t>
            </a:r>
            <a:r>
              <a:rPr lang="de-DE" dirty="0" err="1"/>
              <a:t>tropical</a:t>
            </a:r>
            <a:r>
              <a:rPr lang="de-DE" dirty="0"/>
              <a:t> </a:t>
            </a:r>
            <a:r>
              <a:rPr lang="de-DE" dirty="0" err="1"/>
              <a:t>coral</a:t>
            </a:r>
            <a:r>
              <a:rPr lang="de-DE" dirty="0"/>
              <a:t> </a:t>
            </a:r>
            <a:r>
              <a:rPr lang="de-DE" dirty="0" err="1"/>
              <a:t>reefs</a:t>
            </a:r>
            <a:r>
              <a:rPr lang="de-DE" dirty="0"/>
              <a:t>?</a:t>
            </a:r>
          </a:p>
          <a:p>
            <a:pPr lvl="1"/>
            <a:r>
              <a:rPr lang="de-DE" dirty="0" err="1"/>
              <a:t>Normalize</a:t>
            </a:r>
            <a:r>
              <a:rPr lang="de-DE" dirty="0"/>
              <a:t> </a:t>
            </a:r>
            <a:r>
              <a:rPr lang="de-DE" dirty="0" err="1"/>
              <a:t>for</a:t>
            </a:r>
            <a:r>
              <a:rPr lang="de-DE" dirty="0"/>
              <a:t> own </a:t>
            </a:r>
            <a:r>
              <a:rPr lang="de-DE" dirty="0" err="1"/>
              <a:t>mean</a:t>
            </a:r>
            <a:r>
              <a:rPr lang="de-DE" dirty="0"/>
              <a:t> and </a:t>
            </a:r>
            <a:r>
              <a:rPr lang="de-DE" dirty="0" err="1"/>
              <a:t>std</a:t>
            </a:r>
            <a:r>
              <a:rPr lang="de-DE" dirty="0"/>
              <a:t> (</a:t>
            </a:r>
            <a:r>
              <a:rPr lang="de-DE" dirty="0" err="1"/>
              <a:t>since</a:t>
            </a:r>
            <a:r>
              <a:rPr lang="de-DE" dirty="0"/>
              <a:t> </a:t>
            </a:r>
            <a:r>
              <a:rPr lang="de-DE" dirty="0" err="1"/>
              <a:t>coral</a:t>
            </a:r>
            <a:r>
              <a:rPr lang="de-DE" dirty="0"/>
              <a:t> </a:t>
            </a:r>
            <a:r>
              <a:rPr lang="de-DE" dirty="0" err="1"/>
              <a:t>reefs</a:t>
            </a:r>
            <a:r>
              <a:rPr lang="de-DE" dirty="0"/>
              <a:t> </a:t>
            </a:r>
            <a:r>
              <a:rPr lang="de-DE" dirty="0" err="1"/>
              <a:t>are</a:t>
            </a:r>
            <a:r>
              <a:rPr lang="de-DE" dirty="0"/>
              <a:t> </a:t>
            </a:r>
            <a:r>
              <a:rPr lang="de-DE" dirty="0" err="1"/>
              <a:t>probably</a:t>
            </a:r>
            <a:r>
              <a:rPr lang="de-DE" dirty="0"/>
              <a:t> not </a:t>
            </a:r>
            <a:r>
              <a:rPr lang="de-DE" dirty="0" err="1"/>
              <a:t>part</a:t>
            </a:r>
            <a:r>
              <a:rPr lang="de-DE" dirty="0"/>
              <a:t> </a:t>
            </a:r>
            <a:r>
              <a:rPr lang="de-DE" dirty="0" err="1"/>
              <a:t>of</a:t>
            </a:r>
            <a:r>
              <a:rPr lang="de-DE" dirty="0"/>
              <a:t> </a:t>
            </a:r>
            <a:r>
              <a:rPr lang="de-DE" dirty="0" err="1"/>
              <a:t>imagenet</a:t>
            </a:r>
            <a:r>
              <a:rPr lang="de-DE" dirty="0"/>
              <a:t>)</a:t>
            </a:r>
          </a:p>
          <a:p>
            <a:r>
              <a:rPr lang="de-DE" dirty="0"/>
              <a:t>Large </a:t>
            </a:r>
            <a:r>
              <a:rPr lang="de-DE" dirty="0" err="1"/>
              <a:t>data</a:t>
            </a:r>
            <a:r>
              <a:rPr lang="de-DE" dirty="0"/>
              <a:t> </a:t>
            </a:r>
            <a:r>
              <a:rPr lang="de-DE" dirty="0" err="1"/>
              <a:t>sets</a:t>
            </a:r>
            <a:r>
              <a:rPr lang="de-DE" dirty="0"/>
              <a:t> </a:t>
            </a:r>
            <a:r>
              <a:rPr lang="de-DE" dirty="0" err="1"/>
              <a:t>programing</a:t>
            </a:r>
            <a:r>
              <a:rPr lang="de-DE" dirty="0"/>
              <a:t> </a:t>
            </a:r>
            <a:r>
              <a:rPr lang="de-DE" dirty="0" err="1"/>
              <a:t>reauires</a:t>
            </a:r>
            <a:r>
              <a:rPr lang="de-DE" dirty="0"/>
              <a:t> </a:t>
            </a:r>
            <a:r>
              <a:rPr lang="de-DE" dirty="0" err="1"/>
              <a:t>similar</a:t>
            </a:r>
            <a:r>
              <a:rPr lang="de-DE" dirty="0"/>
              <a:t> </a:t>
            </a:r>
            <a:r>
              <a:rPr lang="de-DE" dirty="0" err="1"/>
              <a:t>image</a:t>
            </a:r>
            <a:r>
              <a:rPr lang="de-DE" dirty="0"/>
              <a:t> </a:t>
            </a:r>
            <a:r>
              <a:rPr lang="de-DE" dirty="0" err="1"/>
              <a:t>dataset</a:t>
            </a:r>
            <a:r>
              <a:rPr lang="de-DE" dirty="0"/>
              <a:t> </a:t>
            </a:r>
            <a:r>
              <a:rPr lang="de-DE" dirty="0" err="1"/>
              <a:t>structure</a:t>
            </a:r>
            <a:endParaRPr lang="de-DE" dirty="0"/>
          </a:p>
          <a:p>
            <a:pPr lvl="1"/>
            <a:r>
              <a:rPr lang="de-DE" dirty="0"/>
              <a:t>Acquisition </a:t>
            </a:r>
            <a:r>
              <a:rPr lang="de-DE" dirty="0" err="1"/>
              <a:t>method</a:t>
            </a:r>
            <a:r>
              <a:rPr lang="de-DE" dirty="0"/>
              <a:t> </a:t>
            </a:r>
            <a:r>
              <a:rPr lang="de-DE" dirty="0" err="1"/>
              <a:t>should</a:t>
            </a:r>
            <a:r>
              <a:rPr lang="de-DE" dirty="0"/>
              <a:t> </a:t>
            </a:r>
            <a:r>
              <a:rPr lang="de-DE" dirty="0" err="1"/>
              <a:t>be</a:t>
            </a:r>
            <a:r>
              <a:rPr lang="de-DE" dirty="0"/>
              <a:t> uniform</a:t>
            </a:r>
          </a:p>
          <a:p>
            <a:r>
              <a:rPr lang="de-DE" dirty="0" err="1"/>
              <a:t>Feasible</a:t>
            </a:r>
            <a:r>
              <a:rPr lang="de-DE" dirty="0"/>
              <a:t> </a:t>
            </a:r>
            <a:r>
              <a:rPr lang="de-DE" dirty="0" err="1"/>
              <a:t>goals</a:t>
            </a:r>
            <a:r>
              <a:rPr lang="de-DE" dirty="0"/>
              <a:t>, </a:t>
            </a:r>
            <a:r>
              <a:rPr lang="de-DE" dirty="0" err="1"/>
              <a:t>coarse</a:t>
            </a:r>
            <a:r>
              <a:rPr lang="de-DE" dirty="0"/>
              <a:t> </a:t>
            </a:r>
            <a:r>
              <a:rPr lang="de-DE" dirty="0" err="1"/>
              <a:t>resolution</a:t>
            </a:r>
            <a:endParaRPr lang="de-DE" dirty="0"/>
          </a:p>
          <a:p>
            <a:pPr lvl="1"/>
            <a:r>
              <a:rPr lang="de-DE" dirty="0" err="1"/>
              <a:t>Full</a:t>
            </a:r>
            <a:r>
              <a:rPr lang="de-DE" dirty="0"/>
              <a:t> </a:t>
            </a:r>
            <a:r>
              <a:rPr lang="de-DE" dirty="0" err="1"/>
              <a:t>image</a:t>
            </a:r>
            <a:r>
              <a:rPr lang="de-DE" dirty="0"/>
              <a:t> </a:t>
            </a:r>
            <a:r>
              <a:rPr lang="de-DE" dirty="0" err="1"/>
              <a:t>classification</a:t>
            </a:r>
            <a:r>
              <a:rPr lang="de-DE" dirty="0"/>
              <a:t> e.g. </a:t>
            </a:r>
            <a:r>
              <a:rPr lang="de-DE" dirty="0" err="1"/>
              <a:t>as</a:t>
            </a:r>
            <a:r>
              <a:rPr lang="de-DE" dirty="0"/>
              <a:t> </a:t>
            </a:r>
            <a:r>
              <a:rPr lang="de-DE" dirty="0" err="1"/>
              <a:t>habitat</a:t>
            </a:r>
            <a:r>
              <a:rPr lang="de-DE" dirty="0"/>
              <a:t> type </a:t>
            </a:r>
            <a:r>
              <a:rPr lang="de-DE" dirty="0" err="1"/>
              <a:t>or</a:t>
            </a:r>
            <a:r>
              <a:rPr lang="de-DE" dirty="0"/>
              <a:t> </a:t>
            </a:r>
            <a:r>
              <a:rPr lang="de-DE" dirty="0" err="1"/>
              <a:t>predominant</a:t>
            </a:r>
            <a:r>
              <a:rPr lang="de-DE" dirty="0"/>
              <a:t> </a:t>
            </a:r>
            <a:r>
              <a:rPr lang="de-DE" dirty="0" err="1"/>
              <a:t>benthos</a:t>
            </a:r>
            <a:endParaRPr lang="de-DE" dirty="0"/>
          </a:p>
          <a:p>
            <a:r>
              <a:rPr lang="de-DE" dirty="0"/>
              <a:t>(</a:t>
            </a:r>
            <a:r>
              <a:rPr lang="de-DE" dirty="0" err="1"/>
              <a:t>GoogLeNet</a:t>
            </a:r>
            <a:r>
              <a:rPr lang="de-DE" dirty="0"/>
              <a:t> </a:t>
            </a:r>
            <a:r>
              <a:rPr lang="de-DE" dirty="0" err="1"/>
              <a:t>peaked</a:t>
            </a:r>
            <a:r>
              <a:rPr lang="de-DE" dirty="0"/>
              <a:t> </a:t>
            </a:r>
            <a:r>
              <a:rPr lang="de-DE" dirty="0" err="1"/>
              <a:t>around</a:t>
            </a:r>
            <a:r>
              <a:rPr lang="de-DE" dirty="0"/>
              <a:t> 2014 ...)</a:t>
            </a:r>
          </a:p>
        </p:txBody>
      </p:sp>
      <p:sp>
        <p:nvSpPr>
          <p:cNvPr id="4" name="Textfeld 3">
            <a:extLst>
              <a:ext uri="{FF2B5EF4-FFF2-40B4-BE49-F238E27FC236}">
                <a16:creationId xmlns:a16="http://schemas.microsoft.com/office/drawing/2014/main" id="{A8867750-3C81-4F7F-8FB5-451DB3C089AC}"/>
              </a:ext>
            </a:extLst>
          </p:cNvPr>
          <p:cNvSpPr txBox="1"/>
          <p:nvPr/>
        </p:nvSpPr>
        <p:spPr>
          <a:xfrm>
            <a:off x="8630262" y="4508445"/>
            <a:ext cx="450641" cy="307777"/>
          </a:xfrm>
          <a:prstGeom prst="rect">
            <a:avLst/>
          </a:prstGeom>
          <a:noFill/>
        </p:spPr>
        <p:txBody>
          <a:bodyPr wrap="square" rtlCol="0">
            <a:spAutoFit/>
          </a:bodyPr>
          <a:lstStyle/>
          <a:p>
            <a:r>
              <a:rPr lang="de-DE" dirty="0"/>
              <a:t>6/7</a:t>
            </a:r>
            <a:endParaRPr lang="en-US" dirty="0"/>
          </a:p>
        </p:txBody>
      </p:sp>
    </p:spTree>
    <p:extLst>
      <p:ext uri="{BB962C8B-B14F-4D97-AF65-F5344CB8AC3E}">
        <p14:creationId xmlns:p14="http://schemas.microsoft.com/office/powerpoint/2010/main" val="17208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436A07-44F8-4257-946B-322222FA69AA}"/>
              </a:ext>
            </a:extLst>
          </p:cNvPr>
          <p:cNvSpPr>
            <a:spLocks noGrp="1"/>
          </p:cNvSpPr>
          <p:nvPr>
            <p:ph type="title"/>
          </p:nvPr>
        </p:nvSpPr>
        <p:spPr/>
        <p:txBody>
          <a:bodyPr>
            <a:normAutofit fontScale="90000"/>
          </a:bodyPr>
          <a:lstStyle/>
          <a:p>
            <a:r>
              <a:rPr lang="de-DE" dirty="0"/>
              <a:t>References</a:t>
            </a:r>
            <a:endParaRPr lang="en-US" dirty="0"/>
          </a:p>
        </p:txBody>
      </p:sp>
      <p:sp>
        <p:nvSpPr>
          <p:cNvPr id="3" name="Textplatzhalter 2">
            <a:extLst>
              <a:ext uri="{FF2B5EF4-FFF2-40B4-BE49-F238E27FC236}">
                <a16:creationId xmlns:a16="http://schemas.microsoft.com/office/drawing/2014/main" id="{36924B00-123B-43C9-A136-133A641D167C}"/>
              </a:ext>
            </a:extLst>
          </p:cNvPr>
          <p:cNvSpPr>
            <a:spLocks noGrp="1"/>
          </p:cNvSpPr>
          <p:nvPr>
            <p:ph type="body" idx="1"/>
          </p:nvPr>
        </p:nvSpPr>
        <p:spPr/>
        <p:txBody>
          <a:bodyPr>
            <a:normAutofit/>
          </a:bodyPr>
          <a:lstStyle/>
          <a:p>
            <a:pPr algn="just"/>
            <a:r>
              <a:rPr lang="en-US" sz="1200" dirty="0"/>
              <a:t>González‐Rivero, M., </a:t>
            </a:r>
            <a:r>
              <a:rPr lang="en-US" sz="1200" dirty="0" err="1"/>
              <a:t>Bongaerts</a:t>
            </a:r>
            <a:r>
              <a:rPr lang="en-US" sz="1200" dirty="0"/>
              <a:t>, P., </a:t>
            </a:r>
            <a:r>
              <a:rPr lang="en-US" sz="1200" dirty="0" err="1"/>
              <a:t>Beijbom</a:t>
            </a:r>
            <a:r>
              <a:rPr lang="en-US" sz="1200" dirty="0"/>
              <a:t>, O., Pizarro, O., Friedman, A., Rodriguez‐Ramirez, A., ... &amp; </a:t>
            </a:r>
            <a:r>
              <a:rPr lang="en-US" sz="1200" dirty="0" err="1"/>
              <a:t>Hoegh</a:t>
            </a:r>
            <a:r>
              <a:rPr lang="en-US" sz="1200" dirty="0"/>
              <a:t>‐Guldberg, O. (2014). The Catlin Seaview Survey–</a:t>
            </a:r>
            <a:r>
              <a:rPr lang="en-US" sz="1200" dirty="0" err="1"/>
              <a:t>kilometre</a:t>
            </a:r>
            <a:r>
              <a:rPr lang="en-US" sz="1200" dirty="0"/>
              <a:t>‐scale seascape assessment, and monitoring of coral reef ecosystems. </a:t>
            </a:r>
            <a:r>
              <a:rPr lang="en-US" sz="1200" i="1" dirty="0"/>
              <a:t>Aquatic Conservation: Marine and Freshwater Ecosystems</a:t>
            </a:r>
            <a:r>
              <a:rPr lang="en-US" sz="1200" dirty="0"/>
              <a:t>, </a:t>
            </a:r>
            <a:r>
              <a:rPr lang="en-US" sz="1200" i="1" dirty="0"/>
              <a:t>24</a:t>
            </a:r>
            <a:r>
              <a:rPr lang="en-US" sz="1200" dirty="0"/>
              <a:t>(S2), 184-198. DOI: </a:t>
            </a:r>
            <a:r>
              <a:rPr lang="en-US" sz="1200" dirty="0">
                <a:hlinkClick r:id="rId2" tooltip="Open this DOI in an new window"/>
              </a:rPr>
              <a:t>https://doi.org/10.1002/aqc.2505</a:t>
            </a:r>
            <a:r>
              <a:rPr lang="en-US" sz="1200" dirty="0"/>
              <a:t>. </a:t>
            </a:r>
          </a:p>
          <a:p>
            <a:pPr algn="just"/>
            <a:r>
              <a:rPr lang="en-US" sz="1200" dirty="0"/>
              <a:t>González-Rivero, M., Rodriguez-Ramirez, A., </a:t>
            </a:r>
            <a:r>
              <a:rPr lang="en-US" sz="1200" dirty="0" err="1"/>
              <a:t>Beijbom</a:t>
            </a:r>
            <a:r>
              <a:rPr lang="en-US" sz="1200" dirty="0"/>
              <a:t>, O., Dalton, P., Kennedy, E. V., Neal, B. P., ... &amp; </a:t>
            </a:r>
            <a:r>
              <a:rPr lang="en-US" sz="1200" dirty="0" err="1"/>
              <a:t>Hoegh</a:t>
            </a:r>
            <a:r>
              <a:rPr lang="en-US" sz="1200" dirty="0"/>
              <a:t>-Guldberg, O. (2019). Seaview Survey Photo-quadrat and Image Classification Dataset. </a:t>
            </a:r>
            <a:r>
              <a:rPr lang="en-US" sz="1200" i="1" dirty="0"/>
              <a:t>University of Queensland Library. </a:t>
            </a:r>
            <a:r>
              <a:rPr lang="en-US" sz="1200" dirty="0"/>
              <a:t>DOI:</a:t>
            </a:r>
            <a:r>
              <a:rPr lang="en-US" sz="1200" i="1" dirty="0"/>
              <a:t> </a:t>
            </a:r>
            <a:r>
              <a:rPr lang="en-US" sz="1200" dirty="0">
                <a:effectLst/>
                <a:latin typeface="Times New Roman" panose="02020603050405020304" pitchFamily="18" charset="0"/>
              </a:rPr>
              <a:t> </a:t>
            </a:r>
            <a:r>
              <a:rPr lang="en-US" sz="1200" dirty="0">
                <a:hlinkClick r:id="rId3" tooltip="Open this DOI in an new window"/>
              </a:rPr>
              <a:t>https://doi.org/10.14264/uql.2019.930</a:t>
            </a:r>
            <a:r>
              <a:rPr lang="en-US" sz="1200" dirty="0"/>
              <a:t>. </a:t>
            </a:r>
          </a:p>
          <a:p>
            <a:endParaRPr lang="en-US" sz="1200" dirty="0"/>
          </a:p>
        </p:txBody>
      </p:sp>
      <p:sp>
        <p:nvSpPr>
          <p:cNvPr id="4" name="Textfeld 3">
            <a:extLst>
              <a:ext uri="{FF2B5EF4-FFF2-40B4-BE49-F238E27FC236}">
                <a16:creationId xmlns:a16="http://schemas.microsoft.com/office/drawing/2014/main" id="{9DAF8522-C9DD-49F2-BE22-E1C8BBFA0AB7}"/>
              </a:ext>
            </a:extLst>
          </p:cNvPr>
          <p:cNvSpPr txBox="1"/>
          <p:nvPr/>
        </p:nvSpPr>
        <p:spPr>
          <a:xfrm>
            <a:off x="8630262" y="4508445"/>
            <a:ext cx="450641" cy="307777"/>
          </a:xfrm>
          <a:prstGeom prst="rect">
            <a:avLst/>
          </a:prstGeom>
          <a:noFill/>
        </p:spPr>
        <p:txBody>
          <a:bodyPr wrap="square" rtlCol="0">
            <a:spAutoFit/>
          </a:bodyPr>
          <a:lstStyle/>
          <a:p>
            <a:r>
              <a:rPr lang="de-DE" dirty="0"/>
              <a:t>7/7</a:t>
            </a:r>
            <a:endParaRPr lang="en-US" dirty="0"/>
          </a:p>
        </p:txBody>
      </p:sp>
    </p:spTree>
    <p:extLst>
      <p:ext uri="{BB962C8B-B14F-4D97-AF65-F5344CB8AC3E}">
        <p14:creationId xmlns:p14="http://schemas.microsoft.com/office/powerpoint/2010/main" val="380162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10D29F-0BC7-4E7F-BCD6-0F39A35B04C6}"/>
              </a:ext>
            </a:extLst>
          </p:cNvPr>
          <p:cNvSpPr>
            <a:spLocks noGrp="1"/>
          </p:cNvSpPr>
          <p:nvPr>
            <p:ph type="title"/>
          </p:nvPr>
        </p:nvSpPr>
        <p:spPr/>
        <p:txBody>
          <a:bodyPr>
            <a:normAutofit fontScale="90000"/>
          </a:bodyPr>
          <a:lstStyle/>
          <a:p>
            <a:endParaRPr lang="en-US"/>
          </a:p>
        </p:txBody>
      </p:sp>
      <p:sp>
        <p:nvSpPr>
          <p:cNvPr id="3" name="Textplatzhalter 2">
            <a:extLst>
              <a:ext uri="{FF2B5EF4-FFF2-40B4-BE49-F238E27FC236}">
                <a16:creationId xmlns:a16="http://schemas.microsoft.com/office/drawing/2014/main" id="{CF8088A0-D4BA-42C9-A135-B39CE5599337}"/>
              </a:ext>
            </a:extLst>
          </p:cNvPr>
          <p:cNvSpPr>
            <a:spLocks noGrp="1"/>
          </p:cNvSpPr>
          <p:nvPr>
            <p:ph type="body" idx="1"/>
          </p:nvPr>
        </p:nvSpPr>
        <p:spPr>
          <a:xfrm>
            <a:off x="270000" y="4300800"/>
            <a:ext cx="8520600" cy="572700"/>
          </a:xfrm>
        </p:spPr>
        <p:txBody>
          <a:bodyPr/>
          <a:lstStyle/>
          <a:p>
            <a:endParaRPr lang="en-US" dirty="0"/>
          </a:p>
        </p:txBody>
      </p:sp>
      <p:pic>
        <p:nvPicPr>
          <p:cNvPr id="4" name="Picture 2">
            <a:extLst>
              <a:ext uri="{FF2B5EF4-FFF2-40B4-BE49-F238E27FC236}">
                <a16:creationId xmlns:a16="http://schemas.microsoft.com/office/drawing/2014/main" id="{F245E784-FC0B-4B8C-A483-DF9F0DC3C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997" y="1614487"/>
            <a:ext cx="2345428" cy="23143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E112C96-B2B3-4E9A-A1BA-9FD3F3601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00" y="1614487"/>
            <a:ext cx="43529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descr="Ein Bild, das Text enthält.&#10;&#10;Automatisch generierte Beschreibung">
            <a:extLst>
              <a:ext uri="{FF2B5EF4-FFF2-40B4-BE49-F238E27FC236}">
                <a16:creationId xmlns:a16="http://schemas.microsoft.com/office/drawing/2014/main" id="{BD3C84FF-324D-4C76-B561-9FC3FF043B2B}"/>
              </a:ext>
            </a:extLst>
          </p:cNvPr>
          <p:cNvPicPr>
            <a:picLocks noChangeAspect="1"/>
          </p:cNvPicPr>
          <p:nvPr/>
        </p:nvPicPr>
        <p:blipFill>
          <a:blip r:embed="rId4"/>
          <a:stretch>
            <a:fillRect/>
          </a:stretch>
        </p:blipFill>
        <p:spPr>
          <a:xfrm>
            <a:off x="152774" y="3568535"/>
            <a:ext cx="4235668" cy="1543129"/>
          </a:xfrm>
          <a:prstGeom prst="rect">
            <a:avLst/>
          </a:prstGeom>
        </p:spPr>
      </p:pic>
      <p:pic>
        <p:nvPicPr>
          <p:cNvPr id="10" name="Grafik 9">
            <a:extLst>
              <a:ext uri="{FF2B5EF4-FFF2-40B4-BE49-F238E27FC236}">
                <a16:creationId xmlns:a16="http://schemas.microsoft.com/office/drawing/2014/main" id="{F0BE75A6-9203-451D-84F1-7941A4C414E5}"/>
              </a:ext>
            </a:extLst>
          </p:cNvPr>
          <p:cNvPicPr>
            <a:picLocks noChangeAspect="1"/>
          </p:cNvPicPr>
          <p:nvPr/>
        </p:nvPicPr>
        <p:blipFill>
          <a:blip r:embed="rId5"/>
          <a:stretch>
            <a:fillRect/>
          </a:stretch>
        </p:blipFill>
        <p:spPr>
          <a:xfrm>
            <a:off x="1624523" y="257417"/>
            <a:ext cx="6591639" cy="444523"/>
          </a:xfrm>
          <a:prstGeom prst="rect">
            <a:avLst/>
          </a:prstGeom>
        </p:spPr>
      </p:pic>
    </p:spTree>
    <p:extLst>
      <p:ext uri="{BB962C8B-B14F-4D97-AF65-F5344CB8AC3E}">
        <p14:creationId xmlns:p14="http://schemas.microsoft.com/office/powerpoint/2010/main" val="15620921"/>
      </p:ext>
    </p:extLst>
  </p:cSld>
  <p:clrMapOvr>
    <a:masterClrMapping/>
  </p:clrMapOvr>
</p:sld>
</file>

<file path=ppt/theme/theme1.xml><?xml version="1.0" encoding="utf-8"?>
<a:theme xmlns:a="http://schemas.openxmlformats.org/drawingml/2006/main" name="FruitPunch AI Presentation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999</Words>
  <Application>Microsoft Office PowerPoint</Application>
  <PresentationFormat>Bildschirmpräsentation (16:9)</PresentationFormat>
  <Paragraphs>77</Paragraphs>
  <Slides>8</Slides>
  <Notes>5</Notes>
  <HiddenSlides>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8</vt:i4>
      </vt:variant>
    </vt:vector>
  </HeadingPairs>
  <TitlesOfParts>
    <vt:vector size="14" baseType="lpstr">
      <vt:lpstr>Atkinson Hyperlegible</vt:lpstr>
      <vt:lpstr>Segoe UI</vt:lpstr>
      <vt:lpstr>Times New Roman</vt:lpstr>
      <vt:lpstr>Arial</vt:lpstr>
      <vt:lpstr>Helvetica Neue</vt:lpstr>
      <vt:lpstr>FruitPunch AI Presentation Template</vt:lpstr>
      <vt:lpstr>FruitPunch AI❤️</vt:lpstr>
      <vt:lpstr>Goal // Data introduction</vt:lpstr>
      <vt:lpstr>Pre-processing</vt:lpstr>
      <vt:lpstr>Work in progress …</vt:lpstr>
      <vt:lpstr>GoogLeNet // Results</vt:lpstr>
      <vt:lpstr>Hurdles // Recommendations</vt:lpstr>
      <vt:lpstr>References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FruitPunch AI</dc:title>
  <cp:lastModifiedBy>Leo M.</cp:lastModifiedBy>
  <cp:revision>33</cp:revision>
  <dcterms:modified xsi:type="dcterms:W3CDTF">2021-12-14T16:31:39Z</dcterms:modified>
</cp:coreProperties>
</file>